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sldIdLst>
    <p:sldId id="256" r:id="rId5"/>
    <p:sldId id="260" r:id="rId6"/>
    <p:sldId id="262" r:id="rId7"/>
    <p:sldId id="263" r:id="rId8"/>
    <p:sldId id="264" r:id="rId9"/>
    <p:sldId id="265" r:id="rId10"/>
    <p:sldId id="267" r:id="rId11"/>
    <p:sldId id="266" r:id="rId12"/>
    <p:sldId id="268" r:id="rId13"/>
    <p:sldId id="269" r:id="rId14"/>
    <p:sldId id="270" r:id="rId15"/>
    <p:sldId id="271" r:id="rId16"/>
    <p:sldId id="272" r:id="rId17"/>
    <p:sldId id="273" r:id="rId18"/>
    <p:sldId id="274" r:id="rId19"/>
    <p:sldId id="275" r:id="rId20"/>
    <p:sldId id="276" r:id="rId21"/>
    <p:sldId id="277" r:id="rId22"/>
    <p:sldId id="279" r:id="rId23"/>
    <p:sldId id="281" r:id="rId24"/>
    <p:sldId id="288" r:id="rId25"/>
    <p:sldId id="289" r:id="rId26"/>
    <p:sldId id="282" r:id="rId27"/>
    <p:sldId id="283" r:id="rId28"/>
    <p:sldId id="284" r:id="rId29"/>
    <p:sldId id="285" r:id="rId30"/>
    <p:sldId id="286" r:id="rId31"/>
    <p:sldId id="287" r:id="rId32"/>
    <p:sldId id="26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21" autoAdjust="0"/>
    <p:restoredTop sz="94660"/>
  </p:normalViewPr>
  <p:slideViewPr>
    <p:cSldViewPr snapToGrid="0">
      <p:cViewPr varScale="1">
        <p:scale>
          <a:sx n="102" d="100"/>
          <a:sy n="102"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7D6A3-58FC-498D-8FCC-F158510A9658}" type="datetimeFigureOut">
              <a:rPr lang="en-US" smtClean="0"/>
              <a:t>8/30/2021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DD3C7-09A3-4FAE-BEB8-19FEF1926070}" type="slidenum">
              <a:rPr lang="en-US" smtClean="0"/>
              <a:t>‹#›</a:t>
            </a:fld>
            <a:endParaRPr lang="en-US" dirty="0"/>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0510C1-68D9-426D-AFF5-EDA5A83FE26A}"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091879-48A3-47A5-B5C8-C41471DFF8B2}" type="datetime1">
              <a:rPr lang="en-US" smtClean="0"/>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AC7C44A-C59B-49C4-9531-4190F8FAE95F}"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7E28E5E-DC47-4CBE-B1BE-E523592C43BA}"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CDA05-0A74-445A-9678-785271128EAB}"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ACA9B6-A8AD-4AF5-BB43-51E59DFE94B3}" type="datetime1">
              <a:rPr lang="en-US" smtClean="0"/>
              <a:t>8/30/2021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9AA368-3A61-4BEF-AE31-0F0140812D38}" type="datetime1">
              <a:rPr lang="en-US" smtClean="0"/>
              <a:t>8/30/2021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70FDF-F600-4B46-B231-29938188BEE7}"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58A41-3024-4EAE-B64C-415ABA25C013}"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3974CA42-1A45-4FB0-8BE1-C01D6544A525}"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7BB06A-C244-4D67-B7D6-73ED97A417CC}" type="datetime1">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62B9DB-4E53-4561-B648-0C97F954A6ED}" type="datetime1">
              <a:rPr lang="en-US" smtClean="0"/>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D8F65-68DA-4DE0-AA51-C1705F712F09}" type="datetime1">
              <a:rPr lang="en-US" smtClean="0"/>
              <a:t>8/30/2021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F008D61C-CB42-4521-A465-4F00F6373107}" type="datetime1">
              <a:rPr lang="en-US" smtClean="0"/>
              <a:t>8/30/2021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D1543F9-AF82-48DC-9EF3-0CBC98B23DF1}" type="datetime1">
              <a:rPr lang="en-US" smtClean="0"/>
              <a:t>8/30/2021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3B79E4A-1422-43DE-B397-8AA34503285C}" type="datetime1">
              <a:rPr lang="en-US" smtClean="0"/>
              <a:t>8/30/2021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679680-FDFB-4F63-A942-14E00CD81373}" type="datetime1">
              <a:rPr lang="en-US" smtClean="0"/>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6C27C16-19D4-4027-9C62-B26B19FAF244}" type="datetime1">
              <a:rPr lang="en-US" smtClean="0"/>
              <a:t>8/30/2021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chabad.org/library/article_cdo/aid/62221/jewish/The-7-Noahide-Laws-Universal-Morality.ht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whitehouse.gov/briefing-room/presidential-actions/2021/03/23/a-proclamation-on-education-and-sharing-day-usa-202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ullblockchainlaw.com/" TargetMode="External"/><Relationship Id="rId2" Type="http://schemas.openxmlformats.org/officeDocument/2006/relationships/hyperlink" Target="https://www.coindesk.com/markets/2021/07/08/regulators-everywhere-should-follow-wyomings-dao-law/"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E29227B-4703-4DAD-A51E-EBA7FE3BC51A}"/>
              </a:ext>
              <a:ext uri="{C183D7F6-B498-43B3-948B-1728B52AA6E4}">
                <adec:decorative xmlns:adec="http://schemas.microsoft.com/office/drawing/2017/decorative" val="1"/>
              </a:ext>
            </a:extLst>
          </p:cNvPr>
          <p:cNvPicPr>
            <a:picLocks noChangeAspect="1"/>
          </p:cNvPicPr>
          <p:nvPr/>
        </p:nvPicPr>
        <p:blipFill rotWithShape="1">
          <a:blip r:embed="rId2">
            <a:alphaModFix amt="40000"/>
          </a:blip>
          <a:srcRect l="4365" t="23391" r="4727"/>
          <a:stretch/>
        </p:blipFill>
        <p:spPr>
          <a:xfrm>
            <a:off x="20" y="10"/>
            <a:ext cx="12191980" cy="6857990"/>
          </a:xfrm>
          <a:prstGeom prst="rect">
            <a:avLst/>
          </a:prstGeom>
        </p:spPr>
      </p:pic>
      <p:sp>
        <p:nvSpPr>
          <p:cNvPr id="2" name="Title 1">
            <a:extLst>
              <a:ext uri="{FF2B5EF4-FFF2-40B4-BE49-F238E27FC236}">
                <a16:creationId xmlns:a16="http://schemas.microsoft.com/office/drawing/2014/main" id="{5A42F1FE-7C96-4161-95B9-B9C1C51936E4}"/>
              </a:ext>
            </a:extLst>
          </p:cNvPr>
          <p:cNvSpPr>
            <a:spLocks noGrp="1"/>
          </p:cNvSpPr>
          <p:nvPr>
            <p:ph type="ctrTitle"/>
          </p:nvPr>
        </p:nvSpPr>
        <p:spPr>
          <a:xfrm>
            <a:off x="1154955" y="1447800"/>
            <a:ext cx="8825658" cy="3329581"/>
          </a:xfrm>
        </p:spPr>
        <p:txBody>
          <a:bodyPr>
            <a:normAutofit/>
          </a:bodyPr>
          <a:lstStyle/>
          <a:p>
            <a:r>
              <a:rPr lang="en-US" dirty="0">
                <a:solidFill>
                  <a:schemeClr val="tx1"/>
                </a:solidFill>
              </a:rPr>
              <a:t>On the Trail of the Beast System</a:t>
            </a:r>
          </a:p>
        </p:txBody>
      </p:sp>
      <p:sp>
        <p:nvSpPr>
          <p:cNvPr id="3" name="Subtitle 2">
            <a:extLst>
              <a:ext uri="{FF2B5EF4-FFF2-40B4-BE49-F238E27FC236}">
                <a16:creationId xmlns:a16="http://schemas.microsoft.com/office/drawing/2014/main" id="{C8525207-C54B-46FA-899C-064FCA594382}"/>
              </a:ext>
            </a:extLst>
          </p:cNvPr>
          <p:cNvSpPr>
            <a:spLocks noGrp="1"/>
          </p:cNvSpPr>
          <p:nvPr>
            <p:ph type="subTitle" idx="1"/>
          </p:nvPr>
        </p:nvSpPr>
        <p:spPr>
          <a:xfrm>
            <a:off x="1154955" y="4777380"/>
            <a:ext cx="8825658" cy="861420"/>
          </a:xfrm>
        </p:spPr>
        <p:txBody>
          <a:bodyPr>
            <a:normAutofit/>
          </a:bodyPr>
          <a:lstStyle/>
          <a:p>
            <a:r>
              <a:rPr lang="en-US" cap="none" dirty="0">
                <a:solidFill>
                  <a:schemeClr val="tx1"/>
                </a:solidFill>
              </a:rPr>
              <a:t>Prof. Tom Mack, BA, MBA, A+, Net+</a:t>
            </a:r>
          </a:p>
        </p:txBody>
      </p:sp>
      <p:sp>
        <p:nvSpPr>
          <p:cNvPr id="30" name="Rectangle 2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a:bodyPr>
          <a:lstStyle/>
          <a:p>
            <a:pPr marR="0" algn="l" rtl="0"/>
            <a:r>
              <a:rPr lang="en-US" sz="3600" dirty="0">
                <a:latin typeface="Optima" pitchFamily="34" charset="0"/>
              </a:rPr>
              <a:t>The REAL Noahide Laws (Genesis 9:1-7)</a:t>
            </a:r>
          </a:p>
          <a:p>
            <a:pPr marL="971550" lvl="1" indent="-514350">
              <a:buSzPct val="100000"/>
              <a:buFont typeface="+mj-lt"/>
              <a:buAutoNum type="arabicParenR" startAt="5"/>
            </a:pPr>
            <a:r>
              <a:rPr lang="en-US" sz="2800" dirty="0">
                <a:latin typeface="Optima" pitchFamily="34" charset="0"/>
              </a:rPr>
              <a:t>And surely your blood, the blood of your lives, will I require; at the hand of every beast will I require it: and at the hand of man, even at the hand of every man's brother, will I require the life of man.  </a:t>
            </a:r>
          </a:p>
          <a:p>
            <a:pPr lvl="2"/>
            <a:r>
              <a:rPr lang="en-US" sz="2800" dirty="0">
                <a:latin typeface="Optima" pitchFamily="34" charset="0"/>
              </a:rPr>
              <a:t>Murder is outlawed, but this law goes further. If you consume the blood of any man or beast, you will be held accountable for it.</a:t>
            </a:r>
            <a:endParaRPr lang="en-US" sz="2600" dirty="0">
              <a:latin typeface="Optima" pitchFamily="34" charset="0"/>
            </a:endParaRPr>
          </a:p>
        </p:txBody>
      </p:sp>
    </p:spTree>
    <p:extLst>
      <p:ext uri="{BB962C8B-B14F-4D97-AF65-F5344CB8AC3E}">
        <p14:creationId xmlns:p14="http://schemas.microsoft.com/office/powerpoint/2010/main" val="104953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a:bodyPr>
          <a:lstStyle/>
          <a:p>
            <a:pPr marR="0" algn="l" rtl="0"/>
            <a:r>
              <a:rPr lang="en-US" sz="3600" dirty="0">
                <a:latin typeface="Optima" pitchFamily="34" charset="0"/>
              </a:rPr>
              <a:t>The REAL Noahide Laws (Genesis 9:1-7)</a:t>
            </a:r>
          </a:p>
          <a:p>
            <a:pPr marL="971550" lvl="1" indent="-514350">
              <a:buSzPct val="100000"/>
              <a:buFont typeface="+mj-lt"/>
              <a:buAutoNum type="arabicParenR" startAt="6"/>
            </a:pPr>
            <a:r>
              <a:rPr lang="en-US" sz="2800" dirty="0">
                <a:latin typeface="Optima" pitchFamily="34" charset="0"/>
              </a:rPr>
              <a:t>Whoso </a:t>
            </a:r>
            <a:r>
              <a:rPr lang="en-US" sz="2800" dirty="0" err="1">
                <a:latin typeface="Optima" pitchFamily="34" charset="0"/>
              </a:rPr>
              <a:t>sheddeth</a:t>
            </a:r>
            <a:r>
              <a:rPr lang="en-US" sz="2800" dirty="0">
                <a:latin typeface="Optima" pitchFamily="34" charset="0"/>
              </a:rPr>
              <a:t> man's blood, by man shall his blood be shed: for in the image of Elohim made he man.  </a:t>
            </a:r>
          </a:p>
          <a:p>
            <a:pPr lvl="2"/>
            <a:r>
              <a:rPr lang="en-US" sz="2800" dirty="0">
                <a:latin typeface="Optima" pitchFamily="34" charset="0"/>
              </a:rPr>
              <a:t>If you commit murder, you shall be killed as well.</a:t>
            </a:r>
          </a:p>
          <a:p>
            <a:pPr lvl="2"/>
            <a:r>
              <a:rPr lang="en-US" sz="2800" dirty="0">
                <a:latin typeface="Optima" pitchFamily="34" charset="0"/>
              </a:rPr>
              <a:t>We are reminded that we are made in the image of Elohim.</a:t>
            </a:r>
          </a:p>
          <a:p>
            <a:pPr lvl="2"/>
            <a:r>
              <a:rPr lang="en-US" sz="2800" dirty="0">
                <a:latin typeface="Optima" pitchFamily="34" charset="0"/>
              </a:rPr>
              <a:t>People who commit murder destroy their own souls.</a:t>
            </a:r>
            <a:endParaRPr lang="en-US" sz="2600" dirty="0">
              <a:latin typeface="Optima" pitchFamily="34" charset="0"/>
            </a:endParaRPr>
          </a:p>
        </p:txBody>
      </p:sp>
    </p:spTree>
    <p:extLst>
      <p:ext uri="{BB962C8B-B14F-4D97-AF65-F5344CB8AC3E}">
        <p14:creationId xmlns:p14="http://schemas.microsoft.com/office/powerpoint/2010/main" val="2227741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a:bodyPr>
          <a:lstStyle/>
          <a:p>
            <a:pPr marR="0" algn="l" rtl="0"/>
            <a:r>
              <a:rPr lang="en-US" sz="3600" dirty="0">
                <a:latin typeface="Optima" pitchFamily="34" charset="0"/>
              </a:rPr>
              <a:t>The REAL Noahide Laws (Genesis 9:1-7)</a:t>
            </a:r>
          </a:p>
          <a:p>
            <a:pPr marL="971550" lvl="1" indent="-514350">
              <a:buSzPct val="100000"/>
              <a:buFont typeface="+mj-lt"/>
              <a:buAutoNum type="arabicParenR" startAt="7"/>
            </a:pPr>
            <a:r>
              <a:rPr lang="en-US" sz="2800" dirty="0">
                <a:latin typeface="Optima" pitchFamily="34" charset="0"/>
              </a:rPr>
              <a:t>And you, be ye fruitful, and multiply; bring forth abundantly in the earth, and multiply therein.  </a:t>
            </a:r>
          </a:p>
          <a:p>
            <a:pPr lvl="2"/>
            <a:r>
              <a:rPr lang="en-US" sz="2800" dirty="0">
                <a:latin typeface="Optima" pitchFamily="34" charset="0"/>
              </a:rPr>
              <a:t>Again, YHWH makes it clear AGAIN that humanity needs to grow food in great amounts.</a:t>
            </a:r>
          </a:p>
          <a:p>
            <a:pPr lvl="2"/>
            <a:r>
              <a:rPr lang="en-US" sz="2800" dirty="0">
                <a:latin typeface="Optima" pitchFamily="34" charset="0"/>
              </a:rPr>
              <a:t>It is also reiterated that people must have children.</a:t>
            </a:r>
            <a:endParaRPr lang="en-US" sz="2600" dirty="0">
              <a:latin typeface="Optima" pitchFamily="34" charset="0"/>
            </a:endParaRPr>
          </a:p>
        </p:txBody>
      </p:sp>
    </p:spTree>
    <p:extLst>
      <p:ext uri="{BB962C8B-B14F-4D97-AF65-F5344CB8AC3E}">
        <p14:creationId xmlns:p14="http://schemas.microsoft.com/office/powerpoint/2010/main" val="329294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fontScale="85000" lnSpcReduction="10000"/>
          </a:bodyPr>
          <a:lstStyle/>
          <a:p>
            <a:pPr marR="0" algn="l" rtl="0"/>
            <a:r>
              <a:rPr lang="en-US" sz="3600" dirty="0">
                <a:latin typeface="Optima" pitchFamily="34" charset="0"/>
              </a:rPr>
              <a:t>The Fake Noahide Laws</a:t>
            </a:r>
          </a:p>
          <a:p>
            <a:pPr marL="971550" lvl="1" indent="-514350">
              <a:buSzPct val="100000"/>
              <a:buFont typeface="+mj-lt"/>
              <a:buAutoNum type="arabicParenR"/>
            </a:pPr>
            <a:r>
              <a:rPr lang="en-US" sz="2600" dirty="0">
                <a:latin typeface="Optima" pitchFamily="34" charset="0"/>
              </a:rPr>
              <a:t>Do not profane G‑d’s Oneness in any way. (Not in  the Torah!)</a:t>
            </a:r>
          </a:p>
          <a:p>
            <a:pPr lvl="2">
              <a:buSzPct val="100000"/>
            </a:pPr>
            <a:r>
              <a:rPr lang="en-US" sz="2400" dirty="0">
                <a:latin typeface="Optima" pitchFamily="34" charset="0"/>
              </a:rPr>
              <a:t>Acknowledge that there is a single G‑d who cares about what we are doing and desires that we take care of His world.</a:t>
            </a:r>
          </a:p>
          <a:p>
            <a:pPr marL="971550" lvl="1" indent="-514350">
              <a:buSzPct val="100000"/>
              <a:buFont typeface="+mj-lt"/>
              <a:buAutoNum type="arabicParenR" startAt="2"/>
            </a:pPr>
            <a:r>
              <a:rPr lang="en-US" sz="2600" dirty="0">
                <a:latin typeface="Optima" pitchFamily="34" charset="0"/>
              </a:rPr>
              <a:t>Do not curse your Creator. (Not in  the Torah!)</a:t>
            </a:r>
          </a:p>
          <a:p>
            <a:pPr lvl="2">
              <a:buSzPct val="100000"/>
            </a:pPr>
            <a:r>
              <a:rPr lang="en-US" sz="2400" dirty="0">
                <a:latin typeface="Optima" pitchFamily="34" charset="0"/>
              </a:rPr>
              <a:t>No matter how angry you may be, do not take it out verbally against your Creator.</a:t>
            </a:r>
          </a:p>
          <a:p>
            <a:pPr marL="971550" lvl="1" indent="-514350">
              <a:buSzPct val="100000"/>
              <a:buFont typeface="+mj-lt"/>
              <a:buAutoNum type="arabicParenR" startAt="3"/>
            </a:pPr>
            <a:r>
              <a:rPr lang="en-US" sz="2600" dirty="0">
                <a:latin typeface="Optima" pitchFamily="34" charset="0"/>
              </a:rPr>
              <a:t>Do not murder. (Genesis 9:5-6)</a:t>
            </a:r>
          </a:p>
          <a:p>
            <a:pPr lvl="2">
              <a:buSzPct val="100000"/>
            </a:pPr>
            <a:r>
              <a:rPr lang="en-US" sz="2400" dirty="0">
                <a:latin typeface="Optima" pitchFamily="34" charset="0"/>
              </a:rPr>
              <a:t>The value of human life cannot be measured. To destroy a single human life is to destroy the entire world—because, for that person, the world has ceased to exist. It follows that by sustaining a single human life, you are sustaining an entire universe.</a:t>
            </a:r>
          </a:p>
        </p:txBody>
      </p:sp>
    </p:spTree>
    <p:extLst>
      <p:ext uri="{BB962C8B-B14F-4D97-AF65-F5344CB8AC3E}">
        <p14:creationId xmlns:p14="http://schemas.microsoft.com/office/powerpoint/2010/main" val="3204819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fontScale="77500" lnSpcReduction="20000"/>
          </a:bodyPr>
          <a:lstStyle/>
          <a:p>
            <a:pPr marR="0" algn="l" rtl="0"/>
            <a:r>
              <a:rPr lang="en-US" sz="3600" dirty="0">
                <a:latin typeface="Optima" pitchFamily="34" charset="0"/>
              </a:rPr>
              <a:t>The Fake Noahide Laws</a:t>
            </a:r>
          </a:p>
          <a:p>
            <a:pPr marL="971550" lvl="1" indent="-514350">
              <a:buSzPct val="100000"/>
              <a:buFont typeface="+mj-lt"/>
              <a:buAutoNum type="arabicParenR" startAt="4"/>
            </a:pPr>
            <a:r>
              <a:rPr lang="en-US" sz="2600" dirty="0">
                <a:latin typeface="Optima" pitchFamily="34" charset="0"/>
              </a:rPr>
              <a:t>Do not eat a limb of a living animal. (Genesis 9:4-5)</a:t>
            </a:r>
          </a:p>
          <a:p>
            <a:pPr lvl="2">
              <a:buSzPct val="100000"/>
            </a:pPr>
            <a:r>
              <a:rPr lang="en-US" sz="2400" dirty="0">
                <a:latin typeface="Optima" pitchFamily="34" charset="0"/>
              </a:rPr>
              <a:t>Respect the life of all G‑d’s creatures. As intelligent beings, we have a duty not to cause undue pain to other creatures.</a:t>
            </a:r>
          </a:p>
          <a:p>
            <a:pPr marL="971550" lvl="1" indent="-514350">
              <a:buSzPct val="100000"/>
              <a:buFont typeface="+mj-lt"/>
              <a:buAutoNum type="arabicParenR" startAt="5"/>
            </a:pPr>
            <a:r>
              <a:rPr lang="en-US" sz="2600" dirty="0">
                <a:latin typeface="Optima" pitchFamily="34" charset="0"/>
              </a:rPr>
              <a:t>Do not steal. (This is in the Torah)</a:t>
            </a:r>
          </a:p>
          <a:p>
            <a:pPr lvl="2">
              <a:buSzPct val="100000"/>
            </a:pPr>
            <a:r>
              <a:rPr lang="en-US" sz="2400" dirty="0">
                <a:latin typeface="Optima" pitchFamily="34" charset="0"/>
              </a:rPr>
              <a:t>Whatever benefits you receive in this world, make sure that none of them are at the unfair expense of someone else.</a:t>
            </a:r>
          </a:p>
          <a:p>
            <a:pPr marL="971550" lvl="1" indent="-514350">
              <a:buSzPct val="100000"/>
              <a:buFont typeface="+mj-lt"/>
              <a:buAutoNum type="arabicParenR" startAt="6"/>
            </a:pPr>
            <a:r>
              <a:rPr lang="en-US" sz="2600" dirty="0">
                <a:latin typeface="Optima" pitchFamily="34" charset="0"/>
              </a:rPr>
              <a:t>Harness and channel the human libido. (Genesis 9:1, 7 but incest, adultery, and rape are NOT addressed in this verse.)</a:t>
            </a:r>
          </a:p>
          <a:p>
            <a:pPr lvl="2">
              <a:buSzPct val="100000"/>
            </a:pPr>
            <a:r>
              <a:rPr lang="en-US" sz="2400" dirty="0">
                <a:latin typeface="Optima" pitchFamily="34" charset="0"/>
              </a:rPr>
              <a:t>Incest, adultery, rape and homosexual relations are forbidden in scripture.</a:t>
            </a:r>
          </a:p>
          <a:p>
            <a:pPr lvl="2">
              <a:buSzPct val="100000"/>
            </a:pPr>
            <a:r>
              <a:rPr lang="en-US" sz="2400" dirty="0">
                <a:latin typeface="Optima" pitchFamily="34" charset="0"/>
              </a:rPr>
              <a:t>The family unit is the foundation of human society. Sexuality is the fountain of life and so nothing is more holy than the sexual act. So, too, when abused, nothing can be more debasing and destructive to the human being.</a:t>
            </a:r>
          </a:p>
        </p:txBody>
      </p:sp>
    </p:spTree>
    <p:extLst>
      <p:ext uri="{BB962C8B-B14F-4D97-AF65-F5344CB8AC3E}">
        <p14:creationId xmlns:p14="http://schemas.microsoft.com/office/powerpoint/2010/main" val="214020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3254373"/>
          </a:xfrm>
        </p:spPr>
        <p:txBody>
          <a:bodyPr>
            <a:normAutofit/>
          </a:bodyPr>
          <a:lstStyle/>
          <a:p>
            <a:pPr marR="0" algn="l" rtl="0"/>
            <a:r>
              <a:rPr lang="en-US" sz="3600" dirty="0">
                <a:latin typeface="Optima" pitchFamily="34" charset="0"/>
              </a:rPr>
              <a:t>The Fake Noahide Laws</a:t>
            </a:r>
          </a:p>
          <a:p>
            <a:pPr marL="971550" lvl="1" indent="-514350">
              <a:buSzPct val="100000"/>
              <a:buFont typeface="+mj-lt"/>
              <a:buAutoNum type="arabicParenR" startAt="7"/>
            </a:pPr>
            <a:r>
              <a:rPr lang="en-US" sz="2600" dirty="0">
                <a:latin typeface="Optima" pitchFamily="34" charset="0"/>
              </a:rPr>
              <a:t>Establish courts of law and ensure justice in our world. (Not in  the Torah!)</a:t>
            </a:r>
          </a:p>
          <a:p>
            <a:pPr lvl="2">
              <a:buSzPct val="100000"/>
            </a:pPr>
            <a:r>
              <a:rPr lang="en-US" sz="2400" dirty="0">
                <a:latin typeface="Optima" pitchFamily="34" charset="0"/>
              </a:rPr>
              <a:t>With every small act of justice, we are restoring harmony to our world, synchronizing it with a supernal order. That is why we must keep the laws established by our government for the country’s stability and harmony.</a:t>
            </a:r>
          </a:p>
        </p:txBody>
      </p:sp>
      <p:sp>
        <p:nvSpPr>
          <p:cNvPr id="4" name="TextBox 3">
            <a:extLst>
              <a:ext uri="{FF2B5EF4-FFF2-40B4-BE49-F238E27FC236}">
                <a16:creationId xmlns:a16="http://schemas.microsoft.com/office/drawing/2014/main" id="{D12EDB8A-1A1D-4621-9C08-E4FA31775EE9}"/>
              </a:ext>
            </a:extLst>
          </p:cNvPr>
          <p:cNvSpPr txBox="1"/>
          <p:nvPr/>
        </p:nvSpPr>
        <p:spPr>
          <a:xfrm>
            <a:off x="1404593" y="5788058"/>
            <a:ext cx="10331777" cy="276999"/>
          </a:xfrm>
          <a:prstGeom prst="rect">
            <a:avLst/>
          </a:prstGeom>
          <a:noFill/>
        </p:spPr>
        <p:txBody>
          <a:bodyPr wrap="square" rtlCol="0">
            <a:spAutoFit/>
          </a:bodyPr>
          <a:lstStyle/>
          <a:p>
            <a:r>
              <a:rPr lang="en-US" sz="1200" b="1" dirty="0"/>
              <a:t>Source:</a:t>
            </a:r>
            <a:r>
              <a:rPr lang="en-US" sz="1200" dirty="0"/>
              <a:t> </a:t>
            </a:r>
            <a:r>
              <a:rPr lang="en-US" sz="1200" dirty="0">
                <a:solidFill>
                  <a:srgbClr val="FFFF00"/>
                </a:solidFill>
                <a:hlinkClick r:id="rId2">
                  <a:extLst>
                    <a:ext uri="{A12FA001-AC4F-418D-AE19-62706E023703}">
                      <ahyp:hlinkClr xmlns:ahyp="http://schemas.microsoft.com/office/drawing/2018/hyperlinkcolor" val="tx"/>
                    </a:ext>
                  </a:extLst>
                </a:hlinkClick>
              </a:rPr>
              <a:t>https://www.chabad.org/library/article_cdo/aid/62221/jewish/The-7-Noahide-Laws-Universal-Morality.htm</a:t>
            </a:r>
            <a:r>
              <a:rPr lang="en-US" sz="1200" dirty="0"/>
              <a:t> </a:t>
            </a:r>
          </a:p>
        </p:txBody>
      </p:sp>
    </p:spTree>
    <p:extLst>
      <p:ext uri="{BB962C8B-B14F-4D97-AF65-F5344CB8AC3E}">
        <p14:creationId xmlns:p14="http://schemas.microsoft.com/office/powerpoint/2010/main" val="3250482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1668544"/>
            <a:ext cx="10020317" cy="4572000"/>
          </a:xfrm>
        </p:spPr>
        <p:txBody>
          <a:bodyPr>
            <a:normAutofit lnSpcReduction="10000"/>
          </a:bodyPr>
          <a:lstStyle/>
          <a:p>
            <a:pPr marR="0" algn="l" rtl="0"/>
            <a:r>
              <a:rPr lang="en-US" sz="3600" dirty="0">
                <a:latin typeface="Optima" pitchFamily="34" charset="0"/>
              </a:rPr>
              <a:t>The Fake Noahide Laws</a:t>
            </a:r>
          </a:p>
          <a:p>
            <a:pPr lvl="1"/>
            <a:r>
              <a:rPr lang="en-US" sz="2800" dirty="0">
                <a:latin typeface="Optima" pitchFamily="34" charset="0"/>
              </a:rPr>
              <a:t>The Fake Seven Noahide Laws have been acknowledged by the last seven presidents.</a:t>
            </a:r>
          </a:p>
          <a:p>
            <a:pPr lvl="1"/>
            <a:r>
              <a:rPr lang="en-US" sz="2800" dirty="0">
                <a:latin typeface="Optima" pitchFamily="34" charset="0"/>
              </a:rPr>
              <a:t>“President” Joe Biden reaffirmed Chabad-Lubavitch and indirectly, the Noahide Laws on March 23, 2021 with the following declaration: </a:t>
            </a:r>
            <a:r>
              <a:rPr lang="en-US" sz="2800" dirty="0">
                <a:latin typeface="Optima" pitchFamily="34" charset="0"/>
                <a:hlinkClick r:id="rId2"/>
              </a:rPr>
              <a:t>https://www.whitehouse.gov/briefing-room/presidential-actions/2021/03/23/a-proclamation-on-education-and-sharing-day-usa-2021/</a:t>
            </a:r>
            <a:r>
              <a:rPr lang="en-US" sz="2800" dirty="0">
                <a:latin typeface="Optima" pitchFamily="34" charset="0"/>
              </a:rPr>
              <a:t> </a:t>
            </a:r>
          </a:p>
          <a:p>
            <a:pPr lvl="2"/>
            <a:r>
              <a:rPr lang="en-US" sz="2600" dirty="0">
                <a:latin typeface="Optima" pitchFamily="34" charset="0"/>
              </a:rPr>
              <a:t>Beware of the “American Rescue Plan” embedded in this declaration.</a:t>
            </a:r>
          </a:p>
        </p:txBody>
      </p:sp>
    </p:spTree>
    <p:extLst>
      <p:ext uri="{BB962C8B-B14F-4D97-AF65-F5344CB8AC3E}">
        <p14:creationId xmlns:p14="http://schemas.microsoft.com/office/powerpoint/2010/main" val="8252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Standards for the King of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1706252"/>
            <a:ext cx="10020317" cy="4251488"/>
          </a:xfrm>
        </p:spPr>
        <p:txBody>
          <a:bodyPr>
            <a:normAutofit fontScale="92500"/>
          </a:bodyPr>
          <a:lstStyle/>
          <a:p>
            <a:pPr marR="0" algn="l" rtl="0"/>
            <a:r>
              <a:rPr lang="en-US" sz="2400" dirty="0">
                <a:latin typeface="Optima" pitchFamily="34" charset="0"/>
              </a:rPr>
              <a:t>When thou art come unto the land which YHWH thy Elohim giveth thee, and shalt possess it, and shalt dwell therein, and shalt say, I will set a king over me, like as all the nations that are about me… (Deuteronomy 17:14)</a:t>
            </a:r>
          </a:p>
          <a:p>
            <a:pPr marL="914400" lvl="1" indent="-457200">
              <a:buFont typeface="+mj-lt"/>
              <a:buAutoNum type="arabicPeriod"/>
            </a:pPr>
            <a:r>
              <a:rPr lang="en-US" sz="2200" dirty="0">
                <a:latin typeface="Optima" pitchFamily="34" charset="0"/>
              </a:rPr>
              <a:t>It was never desirous that kings be allowed to rule over Israel or anywhere else.</a:t>
            </a:r>
          </a:p>
          <a:p>
            <a:pPr marL="1314450" lvl="2" indent="-457200"/>
            <a:r>
              <a:rPr lang="en-US" sz="2000" dirty="0">
                <a:latin typeface="Optima" pitchFamily="34" charset="0"/>
              </a:rPr>
              <a:t>Then all the elders of Israel gathered themselves together, and came to Samuel unto Ramah, And said unto him, Behold, thou art old, and thy sons walk not in thy ways: now make us a king to judge us like all the nations. </a:t>
            </a:r>
            <a:r>
              <a:rPr lang="en-US" sz="2000" u="sng" dirty="0">
                <a:latin typeface="Optima" pitchFamily="34" charset="0"/>
              </a:rPr>
              <a:t>But the thing displeased Samuel, when they said, Give us a king to judge us.</a:t>
            </a:r>
            <a:r>
              <a:rPr lang="en-US" sz="2000" dirty="0">
                <a:latin typeface="Optima" pitchFamily="34" charset="0"/>
              </a:rPr>
              <a:t> </a:t>
            </a:r>
            <a:r>
              <a:rPr lang="en-US" sz="2000" dirty="0">
                <a:solidFill>
                  <a:srgbClr val="FFFF00"/>
                </a:solidFill>
                <a:latin typeface="Optima" pitchFamily="34" charset="0"/>
              </a:rPr>
              <a:t>And Samuel prayed unto YHWH</a:t>
            </a:r>
            <a:r>
              <a:rPr lang="en-US" sz="2000" dirty="0">
                <a:latin typeface="Optima" pitchFamily="34" charset="0"/>
              </a:rPr>
              <a:t>. (I Samuel 8:4-6)</a:t>
            </a:r>
          </a:p>
          <a:p>
            <a:pPr marL="1314450" lvl="2" indent="-457200"/>
            <a:r>
              <a:rPr lang="en-US" sz="2000" dirty="0">
                <a:latin typeface="Optima" pitchFamily="34" charset="0"/>
              </a:rPr>
              <a:t>And YHWH said unto Samuel, Hearken unto the voice of the people in all that they say unto thee: </a:t>
            </a:r>
            <a:r>
              <a:rPr lang="en-US" sz="2000" u="sng" dirty="0">
                <a:latin typeface="Optima" pitchFamily="34" charset="0"/>
              </a:rPr>
              <a:t>for they have not rejected thee, but they have rejected me, that I should not reign over them</a:t>
            </a:r>
            <a:r>
              <a:rPr lang="en-US" sz="2000" dirty="0">
                <a:latin typeface="Optima" pitchFamily="34" charset="0"/>
              </a:rPr>
              <a:t>. (I Samuel 8:7)</a:t>
            </a:r>
          </a:p>
        </p:txBody>
      </p:sp>
    </p:spTree>
    <p:extLst>
      <p:ext uri="{BB962C8B-B14F-4D97-AF65-F5344CB8AC3E}">
        <p14:creationId xmlns:p14="http://schemas.microsoft.com/office/powerpoint/2010/main" val="1742772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YHWH’s Command To Samuel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424206" y="2073896"/>
            <a:ext cx="11538408" cy="3883843"/>
          </a:xfrm>
        </p:spPr>
        <p:txBody>
          <a:bodyPr>
            <a:normAutofit/>
          </a:bodyPr>
          <a:lstStyle/>
          <a:p>
            <a:pPr marR="0" algn="l" rtl="0"/>
            <a:r>
              <a:rPr lang="en-US" sz="2800" dirty="0">
                <a:latin typeface="Optima" pitchFamily="34" charset="0"/>
              </a:rPr>
              <a:t>According to all the works which they have done since the day that I brought them up out of Egypt even unto this day, </a:t>
            </a:r>
          </a:p>
          <a:p>
            <a:pPr marL="914400" lvl="1" indent="-514350">
              <a:buFont typeface="+mj-lt"/>
              <a:buAutoNum type="arabicPeriod"/>
            </a:pPr>
            <a:r>
              <a:rPr lang="en-US" sz="2600" dirty="0">
                <a:latin typeface="Optima" pitchFamily="34" charset="0"/>
              </a:rPr>
              <a:t>wherewith they have forsaken me, and </a:t>
            </a:r>
          </a:p>
          <a:p>
            <a:pPr marL="914400" lvl="1" indent="-514350">
              <a:spcBef>
                <a:spcPts val="0"/>
              </a:spcBef>
              <a:buFont typeface="+mj-lt"/>
              <a:buAutoNum type="arabicPeriod"/>
            </a:pPr>
            <a:r>
              <a:rPr lang="en-US" sz="2600" dirty="0">
                <a:latin typeface="Optima" pitchFamily="34" charset="0"/>
              </a:rPr>
              <a:t>served other </a:t>
            </a:r>
            <a:r>
              <a:rPr lang="en-US" sz="2600" i="1" dirty="0">
                <a:latin typeface="Optima" pitchFamily="34" charset="0"/>
              </a:rPr>
              <a:t>elohim</a:t>
            </a:r>
            <a:r>
              <a:rPr lang="en-US" sz="2600" dirty="0">
                <a:latin typeface="Optima" pitchFamily="34" charset="0"/>
              </a:rPr>
              <a:t>, so do they also unto thee. </a:t>
            </a:r>
          </a:p>
          <a:p>
            <a:pPr marR="0" algn="l" rtl="0"/>
            <a:r>
              <a:rPr lang="en-US" sz="2800" dirty="0">
                <a:latin typeface="Optima" pitchFamily="34" charset="0"/>
              </a:rPr>
              <a:t>Now therefore </a:t>
            </a:r>
            <a:r>
              <a:rPr lang="en-US" sz="2800" u="sng" dirty="0">
                <a:latin typeface="Optima" pitchFamily="34" charset="0"/>
              </a:rPr>
              <a:t>hearken unto their voice</a:t>
            </a:r>
            <a:r>
              <a:rPr lang="en-US" sz="2800" dirty="0">
                <a:latin typeface="Optima" pitchFamily="34" charset="0"/>
              </a:rPr>
              <a:t>: </a:t>
            </a:r>
          </a:p>
          <a:p>
            <a:pPr marL="914400" lvl="1" indent="-514350">
              <a:buFont typeface="+mj-lt"/>
              <a:buAutoNum type="arabicPeriod"/>
            </a:pPr>
            <a:r>
              <a:rPr lang="en-US" sz="2600" dirty="0">
                <a:latin typeface="Optima" pitchFamily="34" charset="0"/>
              </a:rPr>
              <a:t>howbeit yet protest solemnly unto them, and </a:t>
            </a:r>
          </a:p>
          <a:p>
            <a:pPr marL="914400" lvl="1" indent="-514350">
              <a:spcBef>
                <a:spcPts val="0"/>
              </a:spcBef>
              <a:buFont typeface="+mj-lt"/>
              <a:buAutoNum type="arabicPeriod"/>
            </a:pPr>
            <a:r>
              <a:rPr lang="en-US" sz="2600" dirty="0">
                <a:latin typeface="Optima" pitchFamily="34" charset="0"/>
              </a:rPr>
              <a:t>shew them the manner of the king that shall reign over them. (I Samuel 8:8-9)</a:t>
            </a:r>
          </a:p>
        </p:txBody>
      </p:sp>
    </p:spTree>
    <p:extLst>
      <p:ext uri="{BB962C8B-B14F-4D97-AF65-F5344CB8AC3E}">
        <p14:creationId xmlns:p14="http://schemas.microsoft.com/office/powerpoint/2010/main" val="3817435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sz="3600" b="1" dirty="0"/>
              <a:t>The Prophet Samuel’s Warnings to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1706252"/>
            <a:ext cx="10020317" cy="4251488"/>
          </a:xfrm>
        </p:spPr>
        <p:txBody>
          <a:bodyPr>
            <a:normAutofit fontScale="92500"/>
          </a:bodyPr>
          <a:lstStyle/>
          <a:p>
            <a:pPr marR="0" algn="l" rtl="0"/>
            <a:r>
              <a:rPr lang="en-US" sz="2800" dirty="0">
                <a:latin typeface="Optima" pitchFamily="34" charset="0"/>
              </a:rPr>
              <a:t>And Samuel told all the words of YHWH unto the people that asked of him a king. And he said, This will be the manner of the king that shall reign over you: </a:t>
            </a:r>
          </a:p>
          <a:p>
            <a:pPr marL="914400" lvl="1" indent="-514350">
              <a:buFont typeface="+mj-lt"/>
              <a:buAutoNum type="arabicPeriod"/>
            </a:pPr>
            <a:r>
              <a:rPr lang="en-US" sz="2600" dirty="0">
                <a:latin typeface="Optima" pitchFamily="34" charset="0"/>
              </a:rPr>
              <a:t>He will take your sons, and appoint them for himself, for his chariots, and to be his horsemen; and some shall run before his chariots. </a:t>
            </a:r>
          </a:p>
          <a:p>
            <a:pPr marL="914400" lvl="1" indent="-514350">
              <a:buFont typeface="+mj-lt"/>
              <a:buAutoNum type="arabicPeriod"/>
            </a:pPr>
            <a:r>
              <a:rPr lang="en-US" sz="2600" dirty="0">
                <a:latin typeface="Optima" pitchFamily="34" charset="0"/>
              </a:rPr>
              <a:t>And he will appoint him captains over thousands, and captains over fifties; and will set them to ear his ground, and to reap his harvest, and to make his instruments of war, and instruments of his chariots. </a:t>
            </a:r>
          </a:p>
          <a:p>
            <a:pPr marL="914400" lvl="1" indent="-514350">
              <a:buFont typeface="+mj-lt"/>
              <a:buAutoNum type="arabicPeriod"/>
            </a:pPr>
            <a:r>
              <a:rPr lang="en-US" sz="2600" dirty="0">
                <a:latin typeface="Optima" pitchFamily="34" charset="0"/>
              </a:rPr>
              <a:t>And he will take your daughters to be confectionaries (candy maker), and to be cooks (meats), and to be bakers (pastries). (I Samuel 8:10-13)</a:t>
            </a:r>
          </a:p>
        </p:txBody>
      </p:sp>
    </p:spTree>
    <p:extLst>
      <p:ext uri="{BB962C8B-B14F-4D97-AF65-F5344CB8AC3E}">
        <p14:creationId xmlns:p14="http://schemas.microsoft.com/office/powerpoint/2010/main" val="2813933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lstStyle/>
          <a:p>
            <a:pPr algn="ctr"/>
            <a:r>
              <a:rPr lang="en-US" dirty="0"/>
              <a:t>Meeting the Beast System</a:t>
            </a:r>
            <a:br>
              <a:rPr lang="en-US" dirty="0"/>
            </a:br>
            <a:r>
              <a:rPr lang="en-US" sz="3600" b="1" dirty="0"/>
              <a:t>Defining the Beast System</a:t>
            </a:r>
            <a:endParaRPr lang="en-US" b="1" dirty="0"/>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lnSpcReduction="10000"/>
          </a:bodyPr>
          <a:lstStyle/>
          <a:p>
            <a:pPr marR="0" algn="l" rtl="0"/>
            <a:r>
              <a:rPr lang="en-US" sz="3600" dirty="0">
                <a:latin typeface="Optima" pitchFamily="34" charset="0"/>
              </a:rPr>
              <a:t>The Basic Definitions of a Beast System:</a:t>
            </a:r>
          </a:p>
          <a:p>
            <a:pPr lvl="1"/>
            <a:r>
              <a:rPr lang="en-US" sz="2800" dirty="0">
                <a:latin typeface="Optima" pitchFamily="34" charset="0"/>
              </a:rPr>
              <a:t>Creates </a:t>
            </a:r>
            <a:r>
              <a:rPr lang="en-US" sz="2800" i="1" dirty="0">
                <a:latin typeface="Optima" pitchFamily="34" charset="0"/>
              </a:rPr>
              <a:t>elohim </a:t>
            </a:r>
            <a:r>
              <a:rPr lang="en-US" sz="2800" dirty="0">
                <a:latin typeface="Optima" pitchFamily="34" charset="0"/>
              </a:rPr>
              <a:t>to worship replacing YHWH.</a:t>
            </a:r>
          </a:p>
          <a:p>
            <a:pPr lvl="1"/>
            <a:r>
              <a:rPr lang="en-US" sz="2800" dirty="0">
                <a:latin typeface="Optima" pitchFamily="34" charset="0"/>
              </a:rPr>
              <a:t>Creates a system of worship based upon human beings doing good works to validate them before their </a:t>
            </a:r>
            <a:r>
              <a:rPr lang="en-US" sz="2800" i="1" dirty="0">
                <a:latin typeface="Optima" pitchFamily="34" charset="0"/>
              </a:rPr>
              <a:t>elohim</a:t>
            </a:r>
            <a:r>
              <a:rPr lang="en-US" sz="2800" dirty="0">
                <a:latin typeface="Optima" pitchFamily="34" charset="0"/>
              </a:rPr>
              <a:t>.</a:t>
            </a:r>
          </a:p>
          <a:p>
            <a:pPr lvl="1"/>
            <a:r>
              <a:rPr lang="en-US" sz="2800" dirty="0">
                <a:latin typeface="Optima" pitchFamily="34" charset="0"/>
              </a:rPr>
              <a:t>To Manage this worship system, Ancient Evil creates a ranking system placing “anointed leaders” over the people to rule over them. </a:t>
            </a:r>
            <a:r>
              <a:rPr lang="en-US" sz="2800" i="1" dirty="0">
                <a:latin typeface="Optima" pitchFamily="34" charset="0"/>
              </a:rPr>
              <a:t>(e.g.</a:t>
            </a:r>
            <a:r>
              <a:rPr lang="en-US" sz="2800" dirty="0">
                <a:latin typeface="Optima" pitchFamily="34" charset="0"/>
              </a:rPr>
              <a:t>, Clergy – Laity)</a:t>
            </a:r>
          </a:p>
          <a:p>
            <a:pPr lvl="1"/>
            <a:r>
              <a:rPr lang="en-US" sz="2800" dirty="0">
                <a:latin typeface="Optima" pitchFamily="34" charset="0"/>
              </a:rPr>
              <a:t>Creates a system of government designed to organize, plan, manage, and control people.</a:t>
            </a:r>
          </a:p>
        </p:txBody>
      </p:sp>
    </p:spTree>
    <p:extLst>
      <p:ext uri="{BB962C8B-B14F-4D97-AF65-F5344CB8AC3E}">
        <p14:creationId xmlns:p14="http://schemas.microsoft.com/office/powerpoint/2010/main" val="1166572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sz="3600" b="1" dirty="0"/>
              <a:t>The Prophet Samuel’s Warnings to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1706251"/>
            <a:ext cx="10293694" cy="4798243"/>
          </a:xfrm>
        </p:spPr>
        <p:txBody>
          <a:bodyPr>
            <a:normAutofit fontScale="85000" lnSpcReduction="10000"/>
          </a:bodyPr>
          <a:lstStyle/>
          <a:p>
            <a:pPr marR="0" algn="l" rtl="0"/>
            <a:r>
              <a:rPr lang="en-US" sz="2800" dirty="0">
                <a:latin typeface="Optima" pitchFamily="34" charset="0"/>
              </a:rPr>
              <a:t>And Samuel told all the words of YHWH unto the people that asked of him a king. And he said, This will be the manner of the king that shall reign over you: </a:t>
            </a:r>
          </a:p>
          <a:p>
            <a:pPr marL="971550" lvl="1" indent="-514350">
              <a:buFont typeface="+mj-lt"/>
              <a:buAutoNum type="arabicPeriod"/>
            </a:pPr>
            <a:r>
              <a:rPr lang="en-US" sz="2600" dirty="0">
                <a:latin typeface="Optima" pitchFamily="34" charset="0"/>
              </a:rPr>
              <a:t>And he will take your fields, and your vineyards, and your olive yards, even the best of them, and give them to his servants. (“Eminent Domain” Seizures)</a:t>
            </a:r>
          </a:p>
          <a:p>
            <a:pPr marL="971550" lvl="1" indent="-514350">
              <a:buFont typeface="+mj-lt"/>
              <a:buAutoNum type="arabicPeriod"/>
            </a:pPr>
            <a:r>
              <a:rPr lang="en-US" sz="2600" dirty="0">
                <a:latin typeface="Optima" pitchFamily="34" charset="0"/>
              </a:rPr>
              <a:t>And he will take the tenth of your seed, and of your vineyards, and give to his officers, and to his servants. (Excise (Sales or VAT) Taxation)</a:t>
            </a:r>
          </a:p>
          <a:p>
            <a:pPr marL="971550" lvl="1" indent="-514350">
              <a:buFont typeface="+mj-lt"/>
              <a:buAutoNum type="arabicPeriod"/>
            </a:pPr>
            <a:r>
              <a:rPr lang="en-US" sz="2600" dirty="0">
                <a:latin typeface="Optima" pitchFamily="34" charset="0"/>
              </a:rPr>
              <a:t>And he will take your menservants, and your maidservants, and your goodliest young men, and your asses, and put them to his work. (draft, government employment)</a:t>
            </a:r>
          </a:p>
          <a:p>
            <a:pPr marL="971550" lvl="1" indent="-514350">
              <a:buFont typeface="+mj-lt"/>
              <a:buAutoNum type="arabicPeriod"/>
            </a:pPr>
            <a:r>
              <a:rPr lang="en-US" sz="2600" dirty="0">
                <a:latin typeface="Optima" pitchFamily="34" charset="0"/>
              </a:rPr>
              <a:t>He will take the tenth of your sheep: and ye shall be his servants. (Income Tax)</a:t>
            </a:r>
          </a:p>
          <a:p>
            <a:pPr marR="0" algn="l" rtl="0"/>
            <a:r>
              <a:rPr lang="en-US" sz="2800" dirty="0">
                <a:latin typeface="Optima" pitchFamily="34" charset="0"/>
              </a:rPr>
              <a:t>And ye shall cry out in that day because of your king which ye shall have chosen you; and </a:t>
            </a:r>
            <a:r>
              <a:rPr lang="en-US" sz="2800" dirty="0">
                <a:solidFill>
                  <a:srgbClr val="FFFF00"/>
                </a:solidFill>
                <a:latin typeface="Optima" pitchFamily="34" charset="0"/>
              </a:rPr>
              <a:t>YHWH will not hear you in that day</a:t>
            </a:r>
            <a:r>
              <a:rPr lang="en-US" sz="2800" dirty="0">
                <a:latin typeface="Optima" pitchFamily="34" charset="0"/>
              </a:rPr>
              <a:t>. (I Samuel 8:10, 14-18)</a:t>
            </a:r>
          </a:p>
        </p:txBody>
      </p:sp>
    </p:spTree>
    <p:extLst>
      <p:ext uri="{BB962C8B-B14F-4D97-AF65-F5344CB8AC3E}">
        <p14:creationId xmlns:p14="http://schemas.microsoft.com/office/powerpoint/2010/main" val="2100772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BC56-0862-4F02-BA77-1545331AE1FE}"/>
              </a:ext>
            </a:extLst>
          </p:cNvPr>
          <p:cNvSpPr>
            <a:spLocks noGrp="1"/>
          </p:cNvSpPr>
          <p:nvPr>
            <p:ph type="title"/>
          </p:nvPr>
        </p:nvSpPr>
        <p:spPr>
          <a:xfrm>
            <a:off x="646111" y="452718"/>
            <a:ext cx="9404723" cy="923595"/>
          </a:xfrm>
        </p:spPr>
        <p:txBody>
          <a:bodyPr/>
          <a:lstStyle/>
          <a:p>
            <a:r>
              <a:rPr lang="en-US" sz="3600" b="1" dirty="0">
                <a:latin typeface="Optima" pitchFamily="34" charset="0"/>
              </a:rPr>
              <a:t>The Dangers of Centralized Government</a:t>
            </a:r>
          </a:p>
        </p:txBody>
      </p:sp>
      <p:sp>
        <p:nvSpPr>
          <p:cNvPr id="3" name="Content Placeholder 2">
            <a:extLst>
              <a:ext uri="{FF2B5EF4-FFF2-40B4-BE49-F238E27FC236}">
                <a16:creationId xmlns:a16="http://schemas.microsoft.com/office/drawing/2014/main" id="{BEA7D8F7-720F-4DB6-AA5A-5F993FB0DF6B}"/>
              </a:ext>
            </a:extLst>
          </p:cNvPr>
          <p:cNvSpPr>
            <a:spLocks noGrp="1"/>
          </p:cNvSpPr>
          <p:nvPr>
            <p:ph idx="1"/>
          </p:nvPr>
        </p:nvSpPr>
        <p:spPr>
          <a:xfrm>
            <a:off x="645132" y="1244338"/>
            <a:ext cx="10629326" cy="5004061"/>
          </a:xfrm>
        </p:spPr>
        <p:txBody>
          <a:bodyPr>
            <a:normAutofit/>
          </a:bodyPr>
          <a:lstStyle/>
          <a:p>
            <a:pPr marL="514350" indent="-514350">
              <a:buFont typeface="+mj-lt"/>
              <a:buAutoNum type="arabicPeriod"/>
            </a:pPr>
            <a:r>
              <a:rPr lang="en-US" sz="2800" dirty="0">
                <a:latin typeface="Optima" pitchFamily="34" charset="0"/>
              </a:rPr>
              <a:t>With a Centralized Government Comes Centralized Control and Management</a:t>
            </a:r>
          </a:p>
          <a:p>
            <a:pPr marL="514350" indent="-514350">
              <a:buFont typeface="+mj-lt"/>
              <a:buAutoNum type="arabicPeriod"/>
            </a:pPr>
            <a:r>
              <a:rPr lang="en-US" sz="2800" dirty="0">
                <a:latin typeface="Optima" pitchFamily="34" charset="0"/>
              </a:rPr>
              <a:t>Leaders are Often Insecure and Move to Keep themselves in Power.</a:t>
            </a:r>
          </a:p>
          <a:p>
            <a:pPr marL="914400" lvl="1" indent="-514350">
              <a:buFont typeface="+mj-lt"/>
              <a:buAutoNum type="arabicPeriod"/>
            </a:pPr>
            <a:r>
              <a:rPr lang="en-US" sz="2600" dirty="0">
                <a:latin typeface="Optima" pitchFamily="34" charset="0"/>
              </a:rPr>
              <a:t>Hitler Killed Millions to Keep Himself in Power via Concentration Camps Designed by the Salvation Army and Managed by IBM!</a:t>
            </a:r>
          </a:p>
          <a:p>
            <a:pPr marL="914400" lvl="1" indent="-514350">
              <a:buFont typeface="+mj-lt"/>
              <a:buAutoNum type="arabicPeriod"/>
            </a:pPr>
            <a:r>
              <a:rPr lang="en-US" sz="2600" dirty="0">
                <a:latin typeface="Optima" pitchFamily="34" charset="0"/>
              </a:rPr>
              <a:t>Stalin Admitted to President Truman that He Killed 50 Million People!</a:t>
            </a:r>
          </a:p>
          <a:p>
            <a:pPr marL="914400" lvl="1" indent="-514350">
              <a:buFont typeface="+mj-lt"/>
              <a:buAutoNum type="arabicPeriod"/>
            </a:pPr>
            <a:r>
              <a:rPr lang="en-US" sz="2600" dirty="0">
                <a:latin typeface="Optima" pitchFamily="34" charset="0"/>
              </a:rPr>
              <a:t>Mao </a:t>
            </a:r>
            <a:r>
              <a:rPr lang="en-US" sz="2600" dirty="0" err="1">
                <a:latin typeface="Optima" pitchFamily="34" charset="0"/>
              </a:rPr>
              <a:t>ZeDong</a:t>
            </a:r>
            <a:r>
              <a:rPr lang="en-US" sz="2600" dirty="0">
                <a:latin typeface="Optima" pitchFamily="34" charset="0"/>
              </a:rPr>
              <a:t> is Reputed to have Killed 100 Million People!</a:t>
            </a:r>
          </a:p>
          <a:p>
            <a:pPr marL="914400" lvl="1" indent="-514350">
              <a:buFont typeface="+mj-lt"/>
              <a:buAutoNum type="arabicPeriod"/>
            </a:pPr>
            <a:r>
              <a:rPr lang="en-US" sz="2600" dirty="0">
                <a:latin typeface="Optima" pitchFamily="34" charset="0"/>
              </a:rPr>
              <a:t>Pol Pot Killed Millions in Cambodia While the World Watched in Horror. So Much for the United Nations! </a:t>
            </a:r>
          </a:p>
        </p:txBody>
      </p:sp>
    </p:spTree>
    <p:extLst>
      <p:ext uri="{BB962C8B-B14F-4D97-AF65-F5344CB8AC3E}">
        <p14:creationId xmlns:p14="http://schemas.microsoft.com/office/powerpoint/2010/main" val="3100383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BC56-0862-4F02-BA77-1545331AE1FE}"/>
              </a:ext>
            </a:extLst>
          </p:cNvPr>
          <p:cNvSpPr>
            <a:spLocks noGrp="1"/>
          </p:cNvSpPr>
          <p:nvPr>
            <p:ph type="title"/>
          </p:nvPr>
        </p:nvSpPr>
        <p:spPr>
          <a:xfrm>
            <a:off x="646111" y="452718"/>
            <a:ext cx="9404723" cy="923595"/>
          </a:xfrm>
        </p:spPr>
        <p:txBody>
          <a:bodyPr/>
          <a:lstStyle/>
          <a:p>
            <a:r>
              <a:rPr lang="en-US" sz="3600" b="1" dirty="0">
                <a:latin typeface="Optima" pitchFamily="34" charset="0"/>
              </a:rPr>
              <a:t>The Dangers of Centralized Government</a:t>
            </a:r>
          </a:p>
        </p:txBody>
      </p:sp>
      <p:sp>
        <p:nvSpPr>
          <p:cNvPr id="3" name="Content Placeholder 2">
            <a:extLst>
              <a:ext uri="{FF2B5EF4-FFF2-40B4-BE49-F238E27FC236}">
                <a16:creationId xmlns:a16="http://schemas.microsoft.com/office/drawing/2014/main" id="{BEA7D8F7-720F-4DB6-AA5A-5F993FB0DF6B}"/>
              </a:ext>
            </a:extLst>
          </p:cNvPr>
          <p:cNvSpPr>
            <a:spLocks noGrp="1"/>
          </p:cNvSpPr>
          <p:nvPr>
            <p:ph idx="1"/>
          </p:nvPr>
        </p:nvSpPr>
        <p:spPr>
          <a:xfrm>
            <a:off x="645132" y="1244338"/>
            <a:ext cx="10629326" cy="5004061"/>
          </a:xfrm>
        </p:spPr>
        <p:txBody>
          <a:bodyPr>
            <a:normAutofit fontScale="92500" lnSpcReduction="10000"/>
          </a:bodyPr>
          <a:lstStyle/>
          <a:p>
            <a:pPr marL="514350" indent="-514350">
              <a:buClr>
                <a:schemeClr val="bg2">
                  <a:lumMod val="20000"/>
                  <a:lumOff val="80000"/>
                </a:schemeClr>
              </a:buClr>
              <a:buSzPct val="100000"/>
              <a:buFont typeface="+mj-lt"/>
              <a:buAutoNum type="arabicPeriod" startAt="3"/>
            </a:pPr>
            <a:r>
              <a:rPr lang="en-US" sz="3200" dirty="0">
                <a:latin typeface="Optima" pitchFamily="34" charset="0"/>
              </a:rPr>
              <a:t>Inflexibility when it comes to Managing the Means of Production.</a:t>
            </a:r>
          </a:p>
          <a:p>
            <a:pPr marL="514350" indent="-514350">
              <a:buClr>
                <a:schemeClr val="bg2">
                  <a:lumMod val="20000"/>
                  <a:lumOff val="80000"/>
                </a:schemeClr>
              </a:buClr>
              <a:buSzPct val="100000"/>
              <a:buFont typeface="+mj-lt"/>
              <a:buAutoNum type="arabicPeriod" startAt="3"/>
            </a:pPr>
            <a:r>
              <a:rPr lang="en-US" sz="3200" dirty="0">
                <a:latin typeface="Optima" pitchFamily="34" charset="0"/>
              </a:rPr>
              <a:t>Higher Taxes and more of them!</a:t>
            </a:r>
          </a:p>
          <a:p>
            <a:pPr marL="514350" indent="-514350">
              <a:buClr>
                <a:schemeClr val="bg2">
                  <a:lumMod val="20000"/>
                  <a:lumOff val="80000"/>
                </a:schemeClr>
              </a:buClr>
              <a:buSzPct val="100000"/>
              <a:buFont typeface="+mj-lt"/>
              <a:buAutoNum type="arabicPeriod" startAt="3"/>
            </a:pPr>
            <a:r>
              <a:rPr lang="en-US" sz="3200" dirty="0">
                <a:latin typeface="Optima" pitchFamily="34" charset="0"/>
              </a:rPr>
              <a:t>Inability to Change How Governments Operate When Something Goes Wrong.</a:t>
            </a:r>
          </a:p>
          <a:p>
            <a:pPr>
              <a:buClr>
                <a:schemeClr val="bg2">
                  <a:lumMod val="20000"/>
                  <a:lumOff val="80000"/>
                </a:schemeClr>
              </a:buClr>
              <a:buSzPct val="100000"/>
            </a:pPr>
            <a:r>
              <a:rPr lang="en-US" sz="3200" dirty="0">
                <a:latin typeface="Optima" pitchFamily="34" charset="0"/>
              </a:rPr>
              <a:t>Wyoming just passed a law legalizing Decentralized Autonomous Organizations or DAOs.</a:t>
            </a:r>
          </a:p>
          <a:p>
            <a:pPr lvl="1">
              <a:buClr>
                <a:schemeClr val="bg2">
                  <a:lumMod val="20000"/>
                  <a:lumOff val="80000"/>
                </a:schemeClr>
              </a:buClr>
              <a:buSzPct val="100000"/>
            </a:pPr>
            <a:r>
              <a:rPr lang="en-US" sz="3000" dirty="0">
                <a:solidFill>
                  <a:srgbClr val="FFC000"/>
                </a:solidFill>
                <a:latin typeface="Optima" pitchFamily="34" charset="0"/>
                <a:hlinkClick r:id="rId2">
                  <a:extLst>
                    <a:ext uri="{A12FA001-AC4F-418D-AE19-62706E023703}">
                      <ahyp:hlinkClr xmlns:ahyp="http://schemas.microsoft.com/office/drawing/2018/hyperlinkcolor" val="tx"/>
                    </a:ext>
                  </a:extLst>
                </a:hlinkClick>
              </a:rPr>
              <a:t>https://www.coindesk.com/markets/2021/07/08/regulators-everywhere-should-follow-wyomings-dao-law/</a:t>
            </a:r>
            <a:r>
              <a:rPr lang="en-US" sz="3000" dirty="0">
                <a:solidFill>
                  <a:srgbClr val="FFC000"/>
                </a:solidFill>
                <a:latin typeface="Optima" pitchFamily="34" charset="0"/>
              </a:rPr>
              <a:t> </a:t>
            </a:r>
          </a:p>
          <a:p>
            <a:pPr lvl="1">
              <a:buClr>
                <a:schemeClr val="bg2">
                  <a:lumMod val="20000"/>
                  <a:lumOff val="80000"/>
                </a:schemeClr>
              </a:buClr>
              <a:buSzPct val="100000"/>
            </a:pPr>
            <a:r>
              <a:rPr lang="en-US" sz="3000" dirty="0">
                <a:solidFill>
                  <a:srgbClr val="FFC000"/>
                </a:solidFill>
                <a:latin typeface="Optima" pitchFamily="34" charset="0"/>
                <a:hlinkClick r:id="rId3">
                  <a:extLst>
                    <a:ext uri="{A12FA001-AC4F-418D-AE19-62706E023703}">
                      <ahyp:hlinkClr xmlns:ahyp="http://schemas.microsoft.com/office/drawing/2018/hyperlinkcolor" val="tx"/>
                    </a:ext>
                  </a:extLst>
                </a:hlinkClick>
              </a:rPr>
              <a:t>https://bullblockchainlaw.com/</a:t>
            </a:r>
            <a:r>
              <a:rPr lang="en-US" sz="3000" dirty="0">
                <a:solidFill>
                  <a:srgbClr val="002060"/>
                </a:solidFill>
                <a:latin typeface="Optima" pitchFamily="34" charset="0"/>
              </a:rPr>
              <a:t> </a:t>
            </a:r>
          </a:p>
        </p:txBody>
      </p:sp>
    </p:spTree>
    <p:extLst>
      <p:ext uri="{BB962C8B-B14F-4D97-AF65-F5344CB8AC3E}">
        <p14:creationId xmlns:p14="http://schemas.microsoft.com/office/powerpoint/2010/main" val="111748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Standards for the King of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646111" y="1706252"/>
            <a:ext cx="10647199" cy="4251488"/>
          </a:xfrm>
        </p:spPr>
        <p:txBody>
          <a:bodyPr>
            <a:normAutofit/>
          </a:bodyPr>
          <a:lstStyle/>
          <a:p>
            <a:pPr marR="0" algn="l" rtl="0"/>
            <a:r>
              <a:rPr lang="en-US" sz="2800" dirty="0">
                <a:latin typeface="Optima" pitchFamily="34" charset="0"/>
              </a:rPr>
              <a:t>Thou shalt in any wise set him king over thee, whom YHWH thy Elohim shall choose: </a:t>
            </a:r>
            <a:r>
              <a:rPr lang="en-US" sz="2800" u="sng" dirty="0">
                <a:latin typeface="Optima" pitchFamily="34" charset="0"/>
              </a:rPr>
              <a:t>one from among thy brethren shalt thou set king over thee</a:t>
            </a:r>
            <a:r>
              <a:rPr lang="en-US" sz="2800" dirty="0">
                <a:latin typeface="Optima" pitchFamily="34" charset="0"/>
              </a:rPr>
              <a:t>: thou mayest not set a stranger over thee, which is not thy brother. (Deuteronomy 17:15)</a:t>
            </a:r>
            <a:endParaRPr lang="en-US" sz="2400" dirty="0">
              <a:latin typeface="Optima" pitchFamily="34" charset="0"/>
            </a:endParaRPr>
          </a:p>
          <a:p>
            <a:pPr lvl="1"/>
            <a:r>
              <a:rPr lang="en-US" sz="2400" dirty="0">
                <a:latin typeface="Optima" pitchFamily="34" charset="0"/>
              </a:rPr>
              <a:t>The U.S. Constitution has a similar provision in regard to President of the United States: that they must be:</a:t>
            </a:r>
          </a:p>
          <a:p>
            <a:pPr lvl="2"/>
            <a:r>
              <a:rPr lang="en-US" sz="2200" dirty="0">
                <a:latin typeface="Optima" pitchFamily="34" charset="0"/>
              </a:rPr>
              <a:t>Be a natural-born U.S. Citizen of the United States;</a:t>
            </a:r>
          </a:p>
          <a:p>
            <a:pPr lvl="2"/>
            <a:r>
              <a:rPr lang="en-US" sz="2200" dirty="0">
                <a:latin typeface="Optima" pitchFamily="34" charset="0"/>
              </a:rPr>
              <a:t>Be at least 35 years old;</a:t>
            </a:r>
          </a:p>
          <a:p>
            <a:pPr lvl="2"/>
            <a:r>
              <a:rPr lang="en-US" sz="2200" dirty="0">
                <a:latin typeface="Optima" pitchFamily="34" charset="0"/>
              </a:rPr>
              <a:t>Be a Resident in the United States for at least 14 years. (Article II, §1, Clause 5) </a:t>
            </a:r>
          </a:p>
        </p:txBody>
      </p:sp>
    </p:spTree>
    <p:extLst>
      <p:ext uri="{BB962C8B-B14F-4D97-AF65-F5344CB8AC3E}">
        <p14:creationId xmlns:p14="http://schemas.microsoft.com/office/powerpoint/2010/main" val="3155464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Standards for the King of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646111" y="1706252"/>
            <a:ext cx="10647199" cy="4251488"/>
          </a:xfrm>
        </p:spPr>
        <p:txBody>
          <a:bodyPr>
            <a:normAutofit fontScale="92500"/>
          </a:bodyPr>
          <a:lstStyle/>
          <a:p>
            <a:pPr marR="0" algn="l" rtl="0"/>
            <a:r>
              <a:rPr lang="en-US" sz="2800" dirty="0">
                <a:latin typeface="Optima" pitchFamily="34" charset="0"/>
              </a:rPr>
              <a:t>But he shall not: </a:t>
            </a:r>
          </a:p>
          <a:p>
            <a:pPr marL="971550" lvl="1" indent="-514350">
              <a:buFont typeface="+mj-lt"/>
              <a:buAutoNum type="arabicPeriod"/>
            </a:pPr>
            <a:r>
              <a:rPr lang="en-US" sz="2600" dirty="0">
                <a:latin typeface="Optima" pitchFamily="34" charset="0"/>
              </a:rPr>
              <a:t>multiply horses to himself, </a:t>
            </a:r>
          </a:p>
          <a:p>
            <a:pPr marL="971550" lvl="1" indent="-514350">
              <a:buFont typeface="+mj-lt"/>
              <a:buAutoNum type="arabicPeriod"/>
            </a:pPr>
            <a:r>
              <a:rPr lang="en-US" sz="2600" dirty="0">
                <a:latin typeface="Optima" pitchFamily="34" charset="0"/>
              </a:rPr>
              <a:t>nor cause the people to return to Egypt, to the end that he should multiply horses: forasmuch as YHWH hath said unto you, Ye shall henceforth return no more that way. (Deuteronomy 17:16)</a:t>
            </a:r>
          </a:p>
          <a:p>
            <a:pPr marL="1371600" lvl="2" indent="-514350"/>
            <a:r>
              <a:rPr lang="en-US" sz="2200" dirty="0">
                <a:latin typeface="Optima" pitchFamily="34" charset="0"/>
              </a:rPr>
              <a:t>And Solomon gathered together chariots and horsemen: and he had a thousand and four hundred chariots, and twelve thousand horsemen, whom he bestowed in the cities for chariots, and with the king at Jerusalem. And the king made silver to be in Jerusalem as stones, and cedars made he to be as the </a:t>
            </a:r>
            <a:r>
              <a:rPr lang="en-US" sz="2200" dirty="0" err="1">
                <a:latin typeface="Optima" pitchFamily="34" charset="0"/>
              </a:rPr>
              <a:t>sycomore</a:t>
            </a:r>
            <a:r>
              <a:rPr lang="en-US" sz="2200" dirty="0">
                <a:latin typeface="Optima" pitchFamily="34" charset="0"/>
              </a:rPr>
              <a:t> trees that are in the vale, for abundance. And Solomon had horses brought out of Egypt, and linen yarn: the king's merchants received the linen yarn at a price. (I Kings 10:26-28)</a:t>
            </a:r>
          </a:p>
        </p:txBody>
      </p:sp>
    </p:spTree>
    <p:extLst>
      <p:ext uri="{BB962C8B-B14F-4D97-AF65-F5344CB8AC3E}">
        <p14:creationId xmlns:p14="http://schemas.microsoft.com/office/powerpoint/2010/main" val="852239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Standards for the King of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646111" y="1706252"/>
            <a:ext cx="10647199" cy="4251488"/>
          </a:xfrm>
        </p:spPr>
        <p:txBody>
          <a:bodyPr>
            <a:normAutofit fontScale="92500" lnSpcReduction="10000"/>
          </a:bodyPr>
          <a:lstStyle/>
          <a:p>
            <a:pPr marR="0" algn="l" rtl="0"/>
            <a:r>
              <a:rPr lang="en-US" sz="2800" dirty="0">
                <a:latin typeface="Optima" pitchFamily="34" charset="0"/>
              </a:rPr>
              <a:t>Neither shall he multiply wives to himself, that his heart turn not away: neither shall he greatly multiply to himself silver and gold. (Deuteronomy 17:17)</a:t>
            </a:r>
          </a:p>
          <a:p>
            <a:pPr lvl="1"/>
            <a:r>
              <a:rPr lang="en-US" sz="2600" dirty="0">
                <a:latin typeface="Optima" pitchFamily="34" charset="0"/>
              </a:rPr>
              <a:t>But king Solomon loved many strange women, together with the daughter of Pharaoh, women of the Moabites, Ammonites, Edomites, </a:t>
            </a:r>
            <a:r>
              <a:rPr lang="en-US" sz="2600" dirty="0" err="1">
                <a:latin typeface="Optima" pitchFamily="34" charset="0"/>
              </a:rPr>
              <a:t>Zidonians</a:t>
            </a:r>
            <a:r>
              <a:rPr lang="en-US" sz="2600" dirty="0">
                <a:latin typeface="Optima" pitchFamily="34" charset="0"/>
              </a:rPr>
              <a:t>, and Hittites; </a:t>
            </a:r>
          </a:p>
          <a:p>
            <a:pPr lvl="1"/>
            <a:r>
              <a:rPr lang="en-US" sz="2600" dirty="0">
                <a:latin typeface="Optima" pitchFamily="34" charset="0"/>
              </a:rPr>
              <a:t>Of the nations concerning which YHWH said unto the children of Israel, Ye shall not go in to them, neither shall they come in unto you: for surely they will turn away your heart after their elohim: Solomon clave unto these in love. </a:t>
            </a:r>
          </a:p>
          <a:p>
            <a:pPr lvl="1"/>
            <a:r>
              <a:rPr lang="en-US" sz="2600" dirty="0">
                <a:latin typeface="Optima" pitchFamily="34" charset="0"/>
              </a:rPr>
              <a:t>And he had seven hundred wives, princesses, and three hundred concubines: and his wives turned away his heart. (I Kings 11:1-3)</a:t>
            </a:r>
          </a:p>
        </p:txBody>
      </p:sp>
    </p:spTree>
    <p:extLst>
      <p:ext uri="{BB962C8B-B14F-4D97-AF65-F5344CB8AC3E}">
        <p14:creationId xmlns:p14="http://schemas.microsoft.com/office/powerpoint/2010/main" val="345172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Standards for the King of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646111" y="1706252"/>
            <a:ext cx="10647199" cy="4251488"/>
          </a:xfrm>
        </p:spPr>
        <p:txBody>
          <a:bodyPr>
            <a:normAutofit lnSpcReduction="10000"/>
          </a:bodyPr>
          <a:lstStyle/>
          <a:p>
            <a:pPr marR="0" algn="l" rtl="0"/>
            <a:r>
              <a:rPr lang="en-US" sz="2800" dirty="0">
                <a:latin typeface="Optima" pitchFamily="34" charset="0"/>
              </a:rPr>
              <a:t>Neither shall he multiply wives to himself, that his heart turn not away: neither shall he greatly multiply to himself silver and gold. (Deuteronomy 17:17)</a:t>
            </a:r>
          </a:p>
          <a:p>
            <a:pPr lvl="1"/>
            <a:r>
              <a:rPr lang="en-US" sz="2600" dirty="0">
                <a:latin typeface="Optima" pitchFamily="34" charset="0"/>
              </a:rPr>
              <a:t>For it came to pass, when Solomon was old, that his wives turned away his heart after other elohim: and his heart was not perfect with YHWH his Elohim, as was the heart of David his father. </a:t>
            </a:r>
          </a:p>
          <a:p>
            <a:pPr lvl="1"/>
            <a:r>
              <a:rPr lang="en-US" sz="2600" dirty="0">
                <a:latin typeface="Optima" pitchFamily="34" charset="0"/>
              </a:rPr>
              <a:t>For Solomon went after Ashtoreth the goddess of the </a:t>
            </a:r>
            <a:r>
              <a:rPr lang="en-US" sz="2600" dirty="0" err="1">
                <a:latin typeface="Optima" pitchFamily="34" charset="0"/>
              </a:rPr>
              <a:t>Zidonians</a:t>
            </a:r>
            <a:r>
              <a:rPr lang="en-US" sz="2600" dirty="0">
                <a:latin typeface="Optima" pitchFamily="34" charset="0"/>
              </a:rPr>
              <a:t>, and after </a:t>
            </a:r>
            <a:r>
              <a:rPr lang="en-US" sz="2600" dirty="0" err="1">
                <a:latin typeface="Optima" pitchFamily="34" charset="0"/>
              </a:rPr>
              <a:t>Milcom</a:t>
            </a:r>
            <a:r>
              <a:rPr lang="en-US" sz="2600" dirty="0">
                <a:latin typeface="Optima" pitchFamily="34" charset="0"/>
              </a:rPr>
              <a:t> the abomination of the Ammonites. </a:t>
            </a:r>
          </a:p>
          <a:p>
            <a:pPr lvl="1"/>
            <a:r>
              <a:rPr lang="en-US" sz="2600" dirty="0">
                <a:latin typeface="Optima" pitchFamily="34" charset="0"/>
              </a:rPr>
              <a:t>And Solomon did evil in the sight of YHWH, and went not fully after YHWH, as did David his father. (I Kings 11:4-6)</a:t>
            </a:r>
          </a:p>
        </p:txBody>
      </p:sp>
    </p:spTree>
    <p:extLst>
      <p:ext uri="{BB962C8B-B14F-4D97-AF65-F5344CB8AC3E}">
        <p14:creationId xmlns:p14="http://schemas.microsoft.com/office/powerpoint/2010/main" val="163533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Standards for the King of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646111" y="1706252"/>
            <a:ext cx="10647199" cy="4251488"/>
          </a:xfrm>
        </p:spPr>
        <p:txBody>
          <a:bodyPr>
            <a:normAutofit/>
          </a:bodyPr>
          <a:lstStyle/>
          <a:p>
            <a:pPr marR="0" algn="l" rtl="0"/>
            <a:r>
              <a:rPr lang="en-US" sz="2800" dirty="0">
                <a:latin typeface="Optima" pitchFamily="34" charset="0"/>
              </a:rPr>
              <a:t>Neither shall he multiply wives to himself, that his heart turn not away: neither shall he greatly multiply to himself silver and gold. (Deuteronomy 17:17)</a:t>
            </a:r>
          </a:p>
          <a:p>
            <a:pPr lvl="1"/>
            <a:r>
              <a:rPr lang="en-US" sz="2600" dirty="0">
                <a:latin typeface="Optima" pitchFamily="34" charset="0"/>
              </a:rPr>
              <a:t>Then did Solomon build an high place for </a:t>
            </a:r>
            <a:r>
              <a:rPr lang="en-US" sz="2600" dirty="0" err="1">
                <a:latin typeface="Optima" pitchFamily="34" charset="0"/>
              </a:rPr>
              <a:t>Chemosh</a:t>
            </a:r>
            <a:r>
              <a:rPr lang="en-US" sz="2600" dirty="0">
                <a:latin typeface="Optima" pitchFamily="34" charset="0"/>
              </a:rPr>
              <a:t>, the abomination of Moab, in the hill that is before Jerusalem, and for Molech, the abomination of the children of Ammon. </a:t>
            </a:r>
          </a:p>
          <a:p>
            <a:pPr lvl="1"/>
            <a:r>
              <a:rPr lang="en-US" sz="2600" dirty="0">
                <a:latin typeface="Optima" pitchFamily="34" charset="0"/>
              </a:rPr>
              <a:t>And likewise did he for all his strange wives, which burnt incense and sacrificed unto their elohim. (I Kings 11:7-8)</a:t>
            </a:r>
          </a:p>
        </p:txBody>
      </p:sp>
    </p:spTree>
    <p:extLst>
      <p:ext uri="{BB962C8B-B14F-4D97-AF65-F5344CB8AC3E}">
        <p14:creationId xmlns:p14="http://schemas.microsoft.com/office/powerpoint/2010/main" val="637690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Standards for the King of Israel</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646111" y="1706252"/>
            <a:ext cx="10899778" cy="4251488"/>
          </a:xfrm>
        </p:spPr>
        <p:txBody>
          <a:bodyPr>
            <a:normAutofit fontScale="85000" lnSpcReduction="10000"/>
          </a:bodyPr>
          <a:lstStyle/>
          <a:p>
            <a:pPr marR="0" algn="l" rtl="0"/>
            <a:r>
              <a:rPr lang="en-US" sz="2600" dirty="0">
                <a:latin typeface="Optima" pitchFamily="34" charset="0"/>
              </a:rPr>
              <a:t>And it shall be, when he </a:t>
            </a:r>
            <a:r>
              <a:rPr lang="en-US" sz="2600" dirty="0" err="1">
                <a:latin typeface="Optima" pitchFamily="34" charset="0"/>
              </a:rPr>
              <a:t>sitteth</a:t>
            </a:r>
            <a:r>
              <a:rPr lang="en-US" sz="2600" dirty="0">
                <a:latin typeface="Optima" pitchFamily="34" charset="0"/>
              </a:rPr>
              <a:t> upon the throne of his kingdom, that he shall write him a copy of this law in a book out of that which is before the priests the Levites: </a:t>
            </a:r>
          </a:p>
          <a:p>
            <a:pPr marR="0" algn="l" rtl="0"/>
            <a:r>
              <a:rPr lang="en-US" sz="2600" dirty="0">
                <a:latin typeface="Optima" pitchFamily="34" charset="0"/>
              </a:rPr>
              <a:t>And it shall be with him, and he shall read therein all the days of his life: that he may learn to fear YHWH his Elohim, to keep all the words of this law and these statutes, to do them: </a:t>
            </a:r>
          </a:p>
          <a:p>
            <a:pPr lvl="1"/>
            <a:r>
              <a:rPr lang="en-US" sz="2400" dirty="0">
                <a:latin typeface="Optima" pitchFamily="34" charset="0"/>
              </a:rPr>
              <a:t>The word “Reading” had a different meaning in 17</a:t>
            </a:r>
            <a:r>
              <a:rPr lang="en-US" sz="2400" baseline="30000" dirty="0">
                <a:latin typeface="Optima" pitchFamily="34" charset="0"/>
              </a:rPr>
              <a:t>th</a:t>
            </a:r>
            <a:r>
              <a:rPr lang="en-US" sz="2400" dirty="0">
                <a:latin typeface="Optima" pitchFamily="34" charset="0"/>
              </a:rPr>
              <a:t> century England as it does now in England. In the United States, a college student “Majors” in a subject, but in England, they are “reading” that subject. For example, when I was in college, I majored in Accounting, but in England, I would be “reading accounting” until I passed all my exams and graduated with a degree. The King of Israel would be a Torah student with a Torah teacher, all the days of his rule.</a:t>
            </a:r>
          </a:p>
          <a:p>
            <a:pPr marR="0" algn="l" rtl="0"/>
            <a:r>
              <a:rPr lang="en-US" sz="2600" dirty="0">
                <a:latin typeface="Optima" pitchFamily="34" charset="0"/>
              </a:rPr>
              <a:t>That his heart be not lifted up above his brethren, and that he turn not aside from the commandment, to the right hand, or to the left: to the end that he may prolong his days in his kingdom, he, and his children, in the midst of Israel. (Deuteronomy 17:18-20)</a:t>
            </a:r>
          </a:p>
        </p:txBody>
      </p:sp>
    </p:spTree>
    <p:extLst>
      <p:ext uri="{BB962C8B-B14F-4D97-AF65-F5344CB8AC3E}">
        <p14:creationId xmlns:p14="http://schemas.microsoft.com/office/powerpoint/2010/main" val="178403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0AFE-8BE2-466A-BFE0-D871C7988513}"/>
              </a:ext>
            </a:extLst>
          </p:cNvPr>
          <p:cNvSpPr>
            <a:spLocks noGrp="1"/>
          </p:cNvSpPr>
          <p:nvPr>
            <p:ph type="title"/>
          </p:nvPr>
        </p:nvSpPr>
        <p:spPr/>
        <p:txBody>
          <a:bodyPr/>
          <a:lstStyle/>
          <a:p>
            <a:pPr algn="ctr"/>
            <a:r>
              <a:rPr lang="en-US" dirty="0"/>
              <a:t>Comparative Government</a:t>
            </a:r>
          </a:p>
        </p:txBody>
      </p:sp>
      <p:sp>
        <p:nvSpPr>
          <p:cNvPr id="3" name="Text Placeholder 2">
            <a:extLst>
              <a:ext uri="{FF2B5EF4-FFF2-40B4-BE49-F238E27FC236}">
                <a16:creationId xmlns:a16="http://schemas.microsoft.com/office/drawing/2014/main" id="{278B3777-AC98-4E8A-B1D9-69D5AE492DDA}"/>
              </a:ext>
            </a:extLst>
          </p:cNvPr>
          <p:cNvSpPr>
            <a:spLocks noGrp="1"/>
          </p:cNvSpPr>
          <p:nvPr>
            <p:ph type="body" idx="1"/>
          </p:nvPr>
        </p:nvSpPr>
        <p:spPr>
          <a:xfrm>
            <a:off x="914400" y="1498862"/>
            <a:ext cx="4585251" cy="982400"/>
          </a:xfrm>
        </p:spPr>
        <p:txBody>
          <a:bodyPr/>
          <a:lstStyle/>
          <a:p>
            <a:pPr algn="ctr"/>
            <a:r>
              <a:rPr lang="en-US" sz="2000" b="1" dirty="0"/>
              <a:t>YHWH’s System of Government </a:t>
            </a:r>
          </a:p>
          <a:p>
            <a:pPr algn="ctr"/>
            <a:r>
              <a:rPr lang="en-US" dirty="0"/>
              <a:t>Samuel the Prophet</a:t>
            </a:r>
          </a:p>
        </p:txBody>
      </p:sp>
      <p:sp>
        <p:nvSpPr>
          <p:cNvPr id="4" name="Content Placeholder 3">
            <a:extLst>
              <a:ext uri="{FF2B5EF4-FFF2-40B4-BE49-F238E27FC236}">
                <a16:creationId xmlns:a16="http://schemas.microsoft.com/office/drawing/2014/main" id="{2C94112E-0954-4548-88D1-8BB07D68BFA9}"/>
              </a:ext>
            </a:extLst>
          </p:cNvPr>
          <p:cNvSpPr>
            <a:spLocks noGrp="1"/>
          </p:cNvSpPr>
          <p:nvPr>
            <p:ph sz="half" idx="2"/>
          </p:nvPr>
        </p:nvSpPr>
        <p:spPr/>
        <p:txBody>
          <a:bodyPr/>
          <a:lstStyle/>
          <a:p>
            <a:r>
              <a:rPr lang="en-US" dirty="0"/>
              <a:t>Samuel the Priest was a descendant of Aaron and was anointed of YHWH to perform all the priestly functions.</a:t>
            </a:r>
          </a:p>
          <a:p>
            <a:r>
              <a:rPr lang="en-US" dirty="0"/>
              <a:t>Samuel was performed in the Office of the Prophet. Many people consider him second only to Moses in that role.</a:t>
            </a:r>
          </a:p>
          <a:p>
            <a:r>
              <a:rPr lang="en-US" dirty="0"/>
              <a:t>Samuel judged the people and resolved issues when he came to a city. He also raised armies when outside forces threatened.</a:t>
            </a:r>
          </a:p>
        </p:txBody>
      </p:sp>
      <p:sp>
        <p:nvSpPr>
          <p:cNvPr id="5" name="Text Placeholder 4">
            <a:extLst>
              <a:ext uri="{FF2B5EF4-FFF2-40B4-BE49-F238E27FC236}">
                <a16:creationId xmlns:a16="http://schemas.microsoft.com/office/drawing/2014/main" id="{51079448-9A9D-4169-AFD7-19610804E2C5}"/>
              </a:ext>
            </a:extLst>
          </p:cNvPr>
          <p:cNvSpPr>
            <a:spLocks noGrp="1"/>
          </p:cNvSpPr>
          <p:nvPr>
            <p:ph type="body" sz="quarter" idx="3"/>
          </p:nvPr>
        </p:nvSpPr>
        <p:spPr>
          <a:xfrm>
            <a:off x="5654495" y="1498862"/>
            <a:ext cx="4396339" cy="982400"/>
          </a:xfrm>
        </p:spPr>
        <p:txBody>
          <a:bodyPr/>
          <a:lstStyle/>
          <a:p>
            <a:pPr algn="ctr"/>
            <a:r>
              <a:rPr lang="en-US" dirty="0"/>
              <a:t>Worldly Government</a:t>
            </a:r>
          </a:p>
          <a:p>
            <a:r>
              <a:rPr lang="en-US" dirty="0"/>
              <a:t>King Saul – David - Solomon</a:t>
            </a:r>
          </a:p>
        </p:txBody>
      </p:sp>
      <p:sp>
        <p:nvSpPr>
          <p:cNvPr id="6" name="Content Placeholder 5">
            <a:extLst>
              <a:ext uri="{FF2B5EF4-FFF2-40B4-BE49-F238E27FC236}">
                <a16:creationId xmlns:a16="http://schemas.microsoft.com/office/drawing/2014/main" id="{3DC57DD7-179A-47F5-9426-34E6CD6AD985}"/>
              </a:ext>
            </a:extLst>
          </p:cNvPr>
          <p:cNvSpPr>
            <a:spLocks noGrp="1"/>
          </p:cNvSpPr>
          <p:nvPr>
            <p:ph sz="quarter" idx="4"/>
          </p:nvPr>
        </p:nvSpPr>
        <p:spPr/>
        <p:txBody>
          <a:bodyPr/>
          <a:lstStyle/>
          <a:p>
            <a:r>
              <a:rPr lang="en-US" dirty="0"/>
              <a:t>Kings become the law and the courts in a nation.</a:t>
            </a:r>
          </a:p>
          <a:p>
            <a:r>
              <a:rPr lang="en-US" dirty="0"/>
              <a:t>They are responsible for the National Defense. They have formal armies.</a:t>
            </a:r>
          </a:p>
          <a:p>
            <a:r>
              <a:rPr lang="en-US" dirty="0"/>
              <a:t>They will assess taxes to pay for their operations.</a:t>
            </a:r>
          </a:p>
          <a:p>
            <a:r>
              <a:rPr lang="en-US" dirty="0"/>
              <a:t>They will appropriate property for their own use and pleasure.</a:t>
            </a:r>
          </a:p>
          <a:p>
            <a:r>
              <a:rPr lang="en-US" dirty="0"/>
              <a:t>Only the priesthood  remains with the sons of Aaron.</a:t>
            </a:r>
          </a:p>
        </p:txBody>
      </p:sp>
      <p:cxnSp>
        <p:nvCxnSpPr>
          <p:cNvPr id="8" name="Straight Connector 7">
            <a:extLst>
              <a:ext uri="{FF2B5EF4-FFF2-40B4-BE49-F238E27FC236}">
                <a16:creationId xmlns:a16="http://schemas.microsoft.com/office/drawing/2014/main" id="{D4606F6A-D98E-4E2D-A294-11D1B0C56653}"/>
              </a:ext>
            </a:extLst>
          </p:cNvPr>
          <p:cNvCxnSpPr/>
          <p:nvPr/>
        </p:nvCxnSpPr>
        <p:spPr>
          <a:xfrm>
            <a:off x="5654495" y="5514680"/>
            <a:ext cx="4396339" cy="0"/>
          </a:xfrm>
          <a:prstGeom prst="line">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520711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fontScale="92500"/>
          </a:bodyPr>
          <a:lstStyle/>
          <a:p>
            <a:pPr marR="0" algn="l" rtl="0"/>
            <a:r>
              <a:rPr lang="en-US" sz="3600" dirty="0">
                <a:latin typeface="Optima" pitchFamily="34" charset="0"/>
              </a:rPr>
              <a:t>The Worldly System of Government</a:t>
            </a:r>
          </a:p>
          <a:p>
            <a:pPr lvl="1"/>
            <a:r>
              <a:rPr lang="en-US" sz="2800" dirty="0">
                <a:latin typeface="Optima" pitchFamily="34" charset="0"/>
              </a:rPr>
              <a:t>In Egypt, it was Pharaoh, who ruled authoritatively, owning all the land and the means of production. (See Genesis 46)</a:t>
            </a:r>
          </a:p>
          <a:p>
            <a:pPr lvl="1"/>
            <a:r>
              <a:rPr lang="en-US" sz="2800" dirty="0">
                <a:latin typeface="Optima" pitchFamily="34" charset="0"/>
              </a:rPr>
              <a:t>In the City-States of Palestine, </a:t>
            </a:r>
            <a:r>
              <a:rPr lang="en-US" sz="2800" i="1" dirty="0">
                <a:latin typeface="Optima" pitchFamily="34" charset="0"/>
              </a:rPr>
              <a:t>Nephilim</a:t>
            </a:r>
            <a:r>
              <a:rPr lang="en-US" sz="2800" dirty="0">
                <a:latin typeface="Optima" pitchFamily="34" charset="0"/>
              </a:rPr>
              <a:t> Kings ruled over a city or a small region.</a:t>
            </a:r>
          </a:p>
          <a:p>
            <a:pPr lvl="1"/>
            <a:r>
              <a:rPr lang="en-US" sz="2800" dirty="0">
                <a:latin typeface="Optima" pitchFamily="34" charset="0"/>
              </a:rPr>
              <a:t>Egypt was the first super-power to affect world commerce.</a:t>
            </a:r>
          </a:p>
          <a:p>
            <a:pPr lvl="2"/>
            <a:r>
              <a:rPr lang="en-US" sz="2600" dirty="0">
                <a:latin typeface="Optima" pitchFamily="34" charset="0"/>
              </a:rPr>
              <a:t>Japan, Korea, China, Southeast Asia, and India were locations ruled by a confederation of War Lords and kings who managed the affairs of their areas of rule. Their emperors had a limited scope of rule.</a:t>
            </a:r>
          </a:p>
        </p:txBody>
      </p:sp>
    </p:spTree>
    <p:extLst>
      <p:ext uri="{BB962C8B-B14F-4D97-AF65-F5344CB8AC3E}">
        <p14:creationId xmlns:p14="http://schemas.microsoft.com/office/powerpoint/2010/main" val="344707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a:bodyPr>
          <a:lstStyle/>
          <a:p>
            <a:pPr marR="0" algn="l" rtl="0"/>
            <a:r>
              <a:rPr lang="en-US" sz="3600" dirty="0">
                <a:latin typeface="Optima" pitchFamily="34" charset="0"/>
              </a:rPr>
              <a:t>The Worldly System of Government</a:t>
            </a:r>
          </a:p>
          <a:p>
            <a:pPr lvl="1"/>
            <a:r>
              <a:rPr lang="en-US" sz="2800" dirty="0">
                <a:latin typeface="Optima" pitchFamily="34" charset="0"/>
              </a:rPr>
              <a:t>Even though India had numerous kings who they claimed ruled hundreds of years, their power was also rather limited.</a:t>
            </a:r>
          </a:p>
          <a:p>
            <a:pPr lvl="1"/>
            <a:r>
              <a:rPr lang="en-US" sz="2800" dirty="0">
                <a:latin typeface="Optima" pitchFamily="34" charset="0"/>
              </a:rPr>
              <a:t>Europe consisted of multiple city-states with no main ruler over them.</a:t>
            </a:r>
          </a:p>
          <a:p>
            <a:pPr lvl="1"/>
            <a:r>
              <a:rPr lang="en-US" sz="2800" dirty="0">
                <a:latin typeface="Optima" pitchFamily="34" charset="0"/>
              </a:rPr>
              <a:t>When Shem sent people to repopulate the world, his influence could not go with him. Except via “standing stones” which he used to communicate telepathically. </a:t>
            </a:r>
            <a:endParaRPr lang="en-US" sz="2600" dirty="0">
              <a:latin typeface="Optima" pitchFamily="34" charset="0"/>
            </a:endParaRPr>
          </a:p>
        </p:txBody>
      </p:sp>
    </p:spTree>
    <p:extLst>
      <p:ext uri="{BB962C8B-B14F-4D97-AF65-F5344CB8AC3E}">
        <p14:creationId xmlns:p14="http://schemas.microsoft.com/office/powerpoint/2010/main" val="4208601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a:bodyPr>
          <a:lstStyle/>
          <a:p>
            <a:pPr marR="0" algn="l" rtl="0"/>
            <a:r>
              <a:rPr lang="en-US" sz="3600" dirty="0">
                <a:latin typeface="Optima" pitchFamily="34" charset="0"/>
              </a:rPr>
              <a:t>Shem’s System of Government</a:t>
            </a:r>
          </a:p>
          <a:p>
            <a:pPr lvl="1"/>
            <a:r>
              <a:rPr lang="en-US" sz="2800" dirty="0">
                <a:latin typeface="Optima" pitchFamily="34" charset="0"/>
              </a:rPr>
              <a:t>Shem was the oldest son of Noah and became the world ruler when Noah died.</a:t>
            </a:r>
          </a:p>
          <a:p>
            <a:pPr lvl="1"/>
            <a:r>
              <a:rPr lang="en-US" sz="2800" dirty="0">
                <a:latin typeface="Optima" pitchFamily="34" charset="0"/>
              </a:rPr>
              <a:t>Noah left him with the job of repopulating the earth.</a:t>
            </a:r>
          </a:p>
          <a:p>
            <a:pPr lvl="1"/>
            <a:r>
              <a:rPr lang="en-US" sz="2800" dirty="0">
                <a:latin typeface="Optima" pitchFamily="34" charset="0"/>
              </a:rPr>
              <a:t>The REAL Noahide Laws (Genesis 9:1-7)</a:t>
            </a:r>
          </a:p>
          <a:p>
            <a:pPr lvl="2"/>
            <a:r>
              <a:rPr lang="en-US" sz="2600" dirty="0">
                <a:latin typeface="Optima" pitchFamily="34" charset="0"/>
              </a:rPr>
              <a:t>When YHWH flooded the earth, only Noah, his three sons and their wives remained. </a:t>
            </a:r>
          </a:p>
          <a:p>
            <a:pPr lvl="2"/>
            <a:r>
              <a:rPr lang="en-US" sz="2600" dirty="0">
                <a:latin typeface="Optima" pitchFamily="34" charset="0"/>
              </a:rPr>
              <a:t>The rest of humanity drowned in the flood. (Genesis 7:23)</a:t>
            </a:r>
          </a:p>
        </p:txBody>
      </p:sp>
    </p:spTree>
    <p:extLst>
      <p:ext uri="{BB962C8B-B14F-4D97-AF65-F5344CB8AC3E}">
        <p14:creationId xmlns:p14="http://schemas.microsoft.com/office/powerpoint/2010/main" val="337153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a:bodyPr>
          <a:lstStyle/>
          <a:p>
            <a:pPr marR="0" algn="l" rtl="0"/>
            <a:r>
              <a:rPr lang="en-US" sz="3600" dirty="0">
                <a:latin typeface="Optima" pitchFamily="34" charset="0"/>
              </a:rPr>
              <a:t>The REAL Noahide Laws (Genesis 9:1-7)</a:t>
            </a:r>
          </a:p>
          <a:p>
            <a:pPr marL="971550" lvl="1" indent="-514350">
              <a:buSzPct val="100000"/>
              <a:buFont typeface="+mj-lt"/>
              <a:buAutoNum type="arabicParenR"/>
            </a:pPr>
            <a:r>
              <a:rPr lang="en-US" sz="2800" dirty="0">
                <a:latin typeface="Optima" pitchFamily="34" charset="0"/>
              </a:rPr>
              <a:t>And Elohim blessed Noah and his sons, and said unto them, Be fruitful, and multiply, and replenish the earth.</a:t>
            </a:r>
          </a:p>
          <a:p>
            <a:pPr lvl="2">
              <a:buSzPct val="100000"/>
            </a:pPr>
            <a:r>
              <a:rPr lang="en-US" sz="2400" dirty="0">
                <a:latin typeface="Optima" pitchFamily="34" charset="0"/>
              </a:rPr>
              <a:t>The first order of business was to start growing food.</a:t>
            </a:r>
          </a:p>
          <a:p>
            <a:pPr lvl="2">
              <a:buSzPct val="100000"/>
            </a:pPr>
            <a:r>
              <a:rPr lang="en-US" sz="2400" dirty="0">
                <a:latin typeface="Optima" pitchFamily="34" charset="0"/>
              </a:rPr>
              <a:t>The second order of business was to regenerate the population very quickly.</a:t>
            </a:r>
          </a:p>
          <a:p>
            <a:pPr lvl="2">
              <a:buSzPct val="100000"/>
            </a:pPr>
            <a:r>
              <a:rPr lang="en-US" sz="2400" dirty="0">
                <a:latin typeface="Optima" pitchFamily="34" charset="0"/>
              </a:rPr>
              <a:t>The third order of business was to then send these people forth to replenish the earth.</a:t>
            </a:r>
          </a:p>
        </p:txBody>
      </p:sp>
    </p:spTree>
    <p:extLst>
      <p:ext uri="{BB962C8B-B14F-4D97-AF65-F5344CB8AC3E}">
        <p14:creationId xmlns:p14="http://schemas.microsoft.com/office/powerpoint/2010/main" val="141911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lnSpcReduction="10000"/>
          </a:bodyPr>
          <a:lstStyle/>
          <a:p>
            <a:pPr marR="0" algn="l" rtl="0"/>
            <a:r>
              <a:rPr lang="en-US" sz="3600" dirty="0">
                <a:latin typeface="Optima" pitchFamily="34" charset="0"/>
              </a:rPr>
              <a:t>The REAL Noahide Laws (Genesis 9:1-7)</a:t>
            </a:r>
          </a:p>
          <a:p>
            <a:pPr marL="971550" lvl="1" indent="-514350">
              <a:buSzPct val="100000"/>
              <a:buFont typeface="+mj-lt"/>
              <a:buAutoNum type="arabicParenR" startAt="2"/>
            </a:pPr>
            <a:r>
              <a:rPr lang="en-US" sz="2800" dirty="0">
                <a:latin typeface="Optima" pitchFamily="34" charset="0"/>
              </a:rPr>
              <a:t>And the fear of you and the dread of you shall be upon every beast of the earth, and upon every fowl of the air, upon all that </a:t>
            </a:r>
            <a:r>
              <a:rPr lang="en-US" sz="2800" dirty="0" err="1">
                <a:latin typeface="Optima" pitchFamily="34" charset="0"/>
              </a:rPr>
              <a:t>moveth</a:t>
            </a:r>
            <a:r>
              <a:rPr lang="en-US" sz="2800" dirty="0">
                <a:latin typeface="Optima" pitchFamily="34" charset="0"/>
              </a:rPr>
              <a:t> upon the earth, and upon all the fishes of the sea; into your hand are they delivered.</a:t>
            </a:r>
          </a:p>
          <a:p>
            <a:pPr lvl="2">
              <a:buSzPct val="100000"/>
            </a:pPr>
            <a:r>
              <a:rPr lang="en-US" sz="2600" dirty="0">
                <a:latin typeface="Optima" pitchFamily="34" charset="0"/>
              </a:rPr>
              <a:t>Initially, every animal on the earth shall be afraid of you.</a:t>
            </a:r>
          </a:p>
          <a:p>
            <a:pPr lvl="2">
              <a:buSzPct val="100000"/>
            </a:pPr>
            <a:r>
              <a:rPr lang="en-US" sz="2600" dirty="0">
                <a:latin typeface="Optima" pitchFamily="34" charset="0"/>
              </a:rPr>
              <a:t>Humanity had to be careful about which animals they could domesticate. Remember how the </a:t>
            </a:r>
            <a:r>
              <a:rPr lang="en-US" sz="2600" i="1" dirty="0" err="1">
                <a:latin typeface="Optima" pitchFamily="34" charset="0"/>
              </a:rPr>
              <a:t>Flinstones</a:t>
            </a:r>
            <a:r>
              <a:rPr lang="en-US" sz="2600" dirty="0">
                <a:latin typeface="Optima" pitchFamily="34" charset="0"/>
              </a:rPr>
              <a:t> domesticated everything? </a:t>
            </a:r>
          </a:p>
        </p:txBody>
      </p:sp>
    </p:spTree>
    <p:extLst>
      <p:ext uri="{BB962C8B-B14F-4D97-AF65-F5344CB8AC3E}">
        <p14:creationId xmlns:p14="http://schemas.microsoft.com/office/powerpoint/2010/main" val="211243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lnSpcReduction="10000"/>
          </a:bodyPr>
          <a:lstStyle/>
          <a:p>
            <a:pPr marR="0" algn="l" rtl="0"/>
            <a:r>
              <a:rPr lang="en-US" sz="3600" dirty="0">
                <a:latin typeface="Optima" pitchFamily="34" charset="0"/>
              </a:rPr>
              <a:t>The REAL Noahide Laws (Genesis 9:1-7)</a:t>
            </a:r>
          </a:p>
          <a:p>
            <a:pPr marL="971550" lvl="1" indent="-514350">
              <a:buSzPct val="100000"/>
              <a:buFont typeface="+mj-lt"/>
              <a:buAutoNum type="arabicParenR" startAt="3"/>
            </a:pPr>
            <a:r>
              <a:rPr lang="en-US" sz="2800" dirty="0">
                <a:latin typeface="Optima" pitchFamily="34" charset="0"/>
              </a:rPr>
              <a:t>Every moving thing that </a:t>
            </a:r>
            <a:r>
              <a:rPr lang="en-US" sz="2800" dirty="0" err="1">
                <a:latin typeface="Optima" pitchFamily="34" charset="0"/>
              </a:rPr>
              <a:t>liveth</a:t>
            </a:r>
            <a:r>
              <a:rPr lang="en-US" sz="2800" dirty="0">
                <a:latin typeface="Optima" pitchFamily="34" charset="0"/>
              </a:rPr>
              <a:t> shall be meat for you; even as the green herb have I given you all things.</a:t>
            </a:r>
          </a:p>
          <a:p>
            <a:pPr lvl="2">
              <a:buSzPct val="100000"/>
            </a:pPr>
            <a:r>
              <a:rPr lang="en-US" sz="2600" dirty="0">
                <a:latin typeface="Optima" pitchFamily="34" charset="0"/>
              </a:rPr>
              <a:t>Initially, all animals that move were something humanity could eat. (Even though Noah and Shem knew about clean and unclean animals, they were not told they could not eat unclean animals) Also, plants and fruit were capable of being food.</a:t>
            </a:r>
          </a:p>
          <a:p>
            <a:pPr lvl="2">
              <a:buSzPct val="100000"/>
            </a:pPr>
            <a:r>
              <a:rPr lang="en-US" sz="2600" dirty="0">
                <a:latin typeface="Optima" pitchFamily="34" charset="0"/>
              </a:rPr>
              <a:t>Men were to have everything in common. Property ownership was not established yet.</a:t>
            </a:r>
          </a:p>
          <a:p>
            <a:pPr lvl="1"/>
            <a:endParaRPr lang="en-US" sz="3400" dirty="0">
              <a:latin typeface="Optima" pitchFamily="34" charset="0"/>
            </a:endParaRPr>
          </a:p>
          <a:p>
            <a:pPr lvl="1"/>
            <a:endParaRPr lang="en-US" sz="2600" dirty="0">
              <a:latin typeface="Optima" pitchFamily="34" charset="0"/>
            </a:endParaRPr>
          </a:p>
        </p:txBody>
      </p:sp>
    </p:spTree>
    <p:extLst>
      <p:ext uri="{BB962C8B-B14F-4D97-AF65-F5344CB8AC3E}">
        <p14:creationId xmlns:p14="http://schemas.microsoft.com/office/powerpoint/2010/main" val="364735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FBF3-B6D3-4699-8694-92A3FA360D63}"/>
              </a:ext>
            </a:extLst>
          </p:cNvPr>
          <p:cNvSpPr>
            <a:spLocks noGrp="1"/>
          </p:cNvSpPr>
          <p:nvPr>
            <p:ph type="title"/>
          </p:nvPr>
        </p:nvSpPr>
        <p:spPr/>
        <p:txBody>
          <a:bodyPr anchor="ctr"/>
          <a:lstStyle/>
          <a:p>
            <a:pPr algn="ctr"/>
            <a:r>
              <a:rPr lang="en-US" b="1" dirty="0"/>
              <a:t>Comparative Government</a:t>
            </a:r>
          </a:p>
        </p:txBody>
      </p:sp>
      <p:sp>
        <p:nvSpPr>
          <p:cNvPr id="3" name="Content Placeholder 2">
            <a:extLst>
              <a:ext uri="{FF2B5EF4-FFF2-40B4-BE49-F238E27FC236}">
                <a16:creationId xmlns:a16="http://schemas.microsoft.com/office/drawing/2014/main" id="{3E539DC9-B9E6-4FC6-8034-CC5527322FCD}"/>
              </a:ext>
            </a:extLst>
          </p:cNvPr>
          <p:cNvSpPr>
            <a:spLocks noGrp="1"/>
          </p:cNvSpPr>
          <p:nvPr>
            <p:ph idx="1"/>
          </p:nvPr>
        </p:nvSpPr>
        <p:spPr>
          <a:xfrm>
            <a:off x="1103312" y="2052918"/>
            <a:ext cx="10020317" cy="4195481"/>
          </a:xfrm>
        </p:spPr>
        <p:txBody>
          <a:bodyPr>
            <a:normAutofit fontScale="92500" lnSpcReduction="20000"/>
          </a:bodyPr>
          <a:lstStyle/>
          <a:p>
            <a:pPr marR="0" algn="l" rtl="0"/>
            <a:r>
              <a:rPr lang="en-US" sz="3600" dirty="0">
                <a:latin typeface="Optima" pitchFamily="34" charset="0"/>
              </a:rPr>
              <a:t>The REAL Noahide Laws (Genesis 9:1-7)</a:t>
            </a:r>
          </a:p>
          <a:p>
            <a:pPr marL="971550" lvl="1" indent="-514350">
              <a:buSzPct val="100000"/>
              <a:buFont typeface="+mj-lt"/>
              <a:buAutoNum type="arabicParenR" startAt="4"/>
            </a:pPr>
            <a:r>
              <a:rPr lang="en-US" sz="2800" dirty="0">
                <a:latin typeface="Optima" pitchFamily="34" charset="0"/>
              </a:rPr>
              <a:t>But flesh with the </a:t>
            </a:r>
            <a:r>
              <a:rPr lang="en-US" sz="2800" u="sng" dirty="0">
                <a:latin typeface="Optima" pitchFamily="34" charset="0"/>
              </a:rPr>
              <a:t>life</a:t>
            </a:r>
            <a:r>
              <a:rPr lang="en-US" sz="2800" dirty="0">
                <a:latin typeface="Optima" pitchFamily="34" charset="0"/>
              </a:rPr>
              <a:t> thereof, which is the blood thereof, shall ye not eat. </a:t>
            </a:r>
          </a:p>
          <a:p>
            <a:pPr lvl="2"/>
            <a:r>
              <a:rPr lang="en-US" sz="2800" dirty="0">
                <a:latin typeface="Optima" pitchFamily="34" charset="0"/>
              </a:rPr>
              <a:t>There is a catch to eating meat. You cannot eat or drink the blood of the animal. </a:t>
            </a:r>
          </a:p>
          <a:p>
            <a:pPr lvl="2"/>
            <a:r>
              <a:rPr lang="en-US" sz="2800" dirty="0">
                <a:latin typeface="Optima" pitchFamily="34" charset="0"/>
              </a:rPr>
              <a:t>The Hebrew word (</a:t>
            </a:r>
            <a:r>
              <a:rPr lang="he-IL" sz="2800" dirty="0">
                <a:latin typeface="Ezra SIL" panose="02000400000000000000" pitchFamily="2" charset="-79"/>
                <a:cs typeface="Ezra SIL" panose="02000400000000000000" pitchFamily="2" charset="-79"/>
              </a:rPr>
              <a:t>נפשׁ</a:t>
            </a:r>
            <a:r>
              <a:rPr lang="en-US" sz="2800" dirty="0">
                <a:latin typeface="Optima" pitchFamily="34" charset="0"/>
              </a:rPr>
              <a:t>) </a:t>
            </a:r>
            <a:r>
              <a:rPr lang="en-US" sz="2800" i="1" dirty="0">
                <a:latin typeface="Optima" pitchFamily="34" charset="0"/>
              </a:rPr>
              <a:t>Nephesh</a:t>
            </a:r>
            <a:r>
              <a:rPr lang="en-US" sz="2800" dirty="0">
                <a:latin typeface="Optima" pitchFamily="34" charset="0"/>
              </a:rPr>
              <a:t> means soul. When you drink blood, you are drinking the soul of the animal.</a:t>
            </a:r>
          </a:p>
          <a:p>
            <a:pPr lvl="2"/>
            <a:r>
              <a:rPr lang="en-US" sz="2800" dirty="0">
                <a:latin typeface="Optima" pitchFamily="34" charset="0"/>
              </a:rPr>
              <a:t>Modern packing plants are not so careful to eliminate the blood from the meat. It is better that you eat your meat “well-done.”</a:t>
            </a:r>
            <a:br>
              <a:rPr lang="en-US" sz="2800" dirty="0">
                <a:latin typeface="Optima" pitchFamily="34" charset="0"/>
              </a:rPr>
            </a:br>
            <a:endParaRPr lang="en-US" sz="2800" dirty="0">
              <a:latin typeface="Optima" pitchFamily="34" charset="0"/>
            </a:endParaRPr>
          </a:p>
          <a:p>
            <a:pPr lvl="1"/>
            <a:endParaRPr lang="en-US" sz="2600" dirty="0">
              <a:latin typeface="Optima" pitchFamily="34" charset="0"/>
            </a:endParaRPr>
          </a:p>
        </p:txBody>
      </p:sp>
    </p:spTree>
    <p:extLst>
      <p:ext uri="{BB962C8B-B14F-4D97-AF65-F5344CB8AC3E}">
        <p14:creationId xmlns:p14="http://schemas.microsoft.com/office/powerpoint/2010/main" val="21854235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39F30101-685D-45DE-9DB6-1F040B2FD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FC55D3-F645-4907-9137-B16FB6054B52}">
  <ds:schemaRefs>
    <ds:schemaRef ds:uri="http://schemas.microsoft.com/sharepoint/v3/contenttype/forms"/>
  </ds:schemaRefs>
</ds:datastoreItem>
</file>

<file path=customXml/itemProps3.xml><?xml version="1.0" encoding="utf-8"?>
<ds:datastoreItem xmlns:ds="http://schemas.openxmlformats.org/officeDocument/2006/customXml" ds:itemID="{08661AA8-FA16-4E58-B6CE-5E6FE2A09464}">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Ion design</Template>
  <TotalTime>1734</TotalTime>
  <Words>3209</Words>
  <Application>Microsoft Office PowerPoint</Application>
  <PresentationFormat>Widescreen</PresentationFormat>
  <Paragraphs>171</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Ezra SIL</vt:lpstr>
      <vt:lpstr>Optima</vt:lpstr>
      <vt:lpstr>Wingdings 3</vt:lpstr>
      <vt:lpstr>Ion</vt:lpstr>
      <vt:lpstr>On the Trail of the Beast System</vt:lpstr>
      <vt:lpstr>Meeting the Beast System Defining the Beast System</vt:lpstr>
      <vt:lpstr>Comparative Government</vt:lpstr>
      <vt:lpstr>Comparative Government</vt:lpstr>
      <vt:lpstr>Comparative Government</vt:lpstr>
      <vt:lpstr>Comparative Government</vt:lpstr>
      <vt:lpstr>Comparative Government</vt:lpstr>
      <vt:lpstr>Comparative Government</vt:lpstr>
      <vt:lpstr>Comparative Government</vt:lpstr>
      <vt:lpstr>Comparative Government</vt:lpstr>
      <vt:lpstr>Comparative Government</vt:lpstr>
      <vt:lpstr>Comparative Government</vt:lpstr>
      <vt:lpstr>Comparative Government</vt:lpstr>
      <vt:lpstr>Comparative Government</vt:lpstr>
      <vt:lpstr>Comparative Government</vt:lpstr>
      <vt:lpstr>Comparative Government</vt:lpstr>
      <vt:lpstr>Standards for the King of Israel</vt:lpstr>
      <vt:lpstr>YHWH’s Command To Samuel</vt:lpstr>
      <vt:lpstr>The Prophet Samuel’s Warnings to Israel</vt:lpstr>
      <vt:lpstr>The Prophet Samuel’s Warnings to Israel</vt:lpstr>
      <vt:lpstr>The Dangers of Centralized Government</vt:lpstr>
      <vt:lpstr>The Dangers of Centralized Government</vt:lpstr>
      <vt:lpstr>Standards for the King of Israel</vt:lpstr>
      <vt:lpstr>Standards for the King of Israel</vt:lpstr>
      <vt:lpstr>Standards for the King of Israel</vt:lpstr>
      <vt:lpstr>Standards for the King of Israel</vt:lpstr>
      <vt:lpstr>Standards for the King of Israel</vt:lpstr>
      <vt:lpstr>Standards for the King of Israel</vt:lpstr>
      <vt:lpstr>Comparative Government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Trail of the Beast System</dc:title>
  <dc:creator>Tom Mack</dc:creator>
  <cp:lastModifiedBy>Tom Mack</cp:lastModifiedBy>
  <cp:revision>25</cp:revision>
  <dcterms:created xsi:type="dcterms:W3CDTF">2021-01-25T03:53:19Z</dcterms:created>
  <dcterms:modified xsi:type="dcterms:W3CDTF">2021-08-31T01:32:27Z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